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301" r:id="rId2"/>
    <p:sldId id="257" r:id="rId3"/>
    <p:sldId id="295" r:id="rId4"/>
    <p:sldId id="290" r:id="rId5"/>
    <p:sldId id="296" r:id="rId6"/>
    <p:sldId id="331" r:id="rId7"/>
    <p:sldId id="297" r:id="rId8"/>
    <p:sldId id="332" r:id="rId9"/>
    <p:sldId id="298" r:id="rId10"/>
    <p:sldId id="309" r:id="rId11"/>
    <p:sldId id="334" r:id="rId12"/>
    <p:sldId id="311" r:id="rId13"/>
    <p:sldId id="335" r:id="rId14"/>
    <p:sldId id="312" r:id="rId15"/>
    <p:sldId id="336" r:id="rId16"/>
    <p:sldId id="313" r:id="rId17"/>
    <p:sldId id="337" r:id="rId18"/>
    <p:sldId id="314" r:id="rId19"/>
    <p:sldId id="338" r:id="rId20"/>
    <p:sldId id="315" r:id="rId21"/>
    <p:sldId id="339" r:id="rId22"/>
    <p:sldId id="316" r:id="rId23"/>
    <p:sldId id="340" r:id="rId24"/>
    <p:sldId id="317" r:id="rId25"/>
    <p:sldId id="341" r:id="rId26"/>
    <p:sldId id="318" r:id="rId27"/>
    <p:sldId id="342" r:id="rId28"/>
    <p:sldId id="319" r:id="rId29"/>
    <p:sldId id="343" r:id="rId30"/>
    <p:sldId id="320" r:id="rId31"/>
    <p:sldId id="344" r:id="rId32"/>
    <p:sldId id="321" r:id="rId33"/>
    <p:sldId id="345" r:id="rId34"/>
    <p:sldId id="322" r:id="rId35"/>
    <p:sldId id="346" r:id="rId36"/>
    <p:sldId id="323" r:id="rId37"/>
    <p:sldId id="347" r:id="rId38"/>
    <p:sldId id="324" r:id="rId39"/>
    <p:sldId id="348" r:id="rId40"/>
    <p:sldId id="325" r:id="rId41"/>
    <p:sldId id="349" r:id="rId42"/>
    <p:sldId id="326" r:id="rId43"/>
    <p:sldId id="350" r:id="rId44"/>
    <p:sldId id="327" r:id="rId45"/>
    <p:sldId id="351" r:id="rId46"/>
    <p:sldId id="328" r:id="rId47"/>
    <p:sldId id="352" r:id="rId48"/>
    <p:sldId id="329" r:id="rId49"/>
    <p:sldId id="333" r:id="rId50"/>
    <p:sldId id="288" r:id="rId51"/>
  </p:sldIdLst>
  <p:sldSz cx="9144000" cy="5143500" type="screen16x9"/>
  <p:notesSz cx="6858000" cy="9144000"/>
  <p:custDataLst>
    <p:tags r:id="rId5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Нуржан" initials="Н" lastIdx="1" clrIdx="0">
    <p:extLst>
      <p:ext uri="{19B8F6BF-5375-455C-9EA6-DF929625EA0E}">
        <p15:presenceInfo xmlns:p15="http://schemas.microsoft.com/office/powerpoint/2012/main" userId="Нуржан"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3266"/>
    <a:srgbClr val="1A3F6C"/>
    <a:srgbClr val="5343C9"/>
    <a:srgbClr val="0E22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Средний стиль 2 — акцент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Средний стиль 2 — акцент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6D9F66E-5EB9-4882-86FB-DCBF35E3C3E4}" styleName="Средний стиль 4 — акцент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5202B0CA-FC54-4496-8BCA-5EF66A818D29}" styleName="Темный стиль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940675A-B579-460E-94D1-54222C63F5DA}" styleName="Нет стиля, сетка таблиц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56" autoAdjust="0"/>
    <p:restoredTop sz="94249" autoAdjust="0"/>
  </p:normalViewPr>
  <p:slideViewPr>
    <p:cSldViewPr snapToGrid="0">
      <p:cViewPr varScale="1">
        <p:scale>
          <a:sx n="85" d="100"/>
          <a:sy n="85" d="100"/>
        </p:scale>
        <p:origin x="204"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gs" Target="tags/tag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t>2019/8/21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t>‹#›</a:t>
            </a:fld>
            <a:endParaRPr lang="zh-CN" altLang="en-US"/>
          </a:p>
        </p:txBody>
      </p:sp>
    </p:spTree>
    <p:extLst>
      <p:ext uri="{BB962C8B-B14F-4D97-AF65-F5344CB8AC3E}">
        <p14:creationId xmlns:p14="http://schemas.microsoft.com/office/powerpoint/2010/main" val="1365836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1</a:t>
            </a:fld>
            <a:endParaRPr lang="en-US" altLang="zh-CN"/>
          </a:p>
        </p:txBody>
      </p:sp>
    </p:spTree>
    <p:extLst>
      <p:ext uri="{BB962C8B-B14F-4D97-AF65-F5344CB8AC3E}">
        <p14:creationId xmlns:p14="http://schemas.microsoft.com/office/powerpoint/2010/main" val="1062202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t>2</a:t>
            </a:fld>
            <a:endParaRPr lang="zh-CN" altLang="en-US"/>
          </a:p>
        </p:txBody>
      </p:sp>
    </p:spTree>
    <p:extLst>
      <p:ext uri="{BB962C8B-B14F-4D97-AF65-F5344CB8AC3E}">
        <p14:creationId xmlns:p14="http://schemas.microsoft.com/office/powerpoint/2010/main" val="10222164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3</a:t>
            </a:fld>
            <a:endParaRPr lang="zh-CN" altLang="en-US" dirty="0"/>
          </a:p>
        </p:txBody>
      </p:sp>
    </p:spTree>
    <p:extLst>
      <p:ext uri="{BB962C8B-B14F-4D97-AF65-F5344CB8AC3E}">
        <p14:creationId xmlns:p14="http://schemas.microsoft.com/office/powerpoint/2010/main" val="2928526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B859D290-D985-411D-9682-F67D75E8F91D}" type="datetime1">
              <a:rPr lang="zh-CN" altLang="en-US" smtClean="0"/>
              <a:pPr/>
              <a:t>2019/8/21</a:t>
            </a:fld>
            <a:endParaRPr lang="zh-CN" altLang="en-US" sz="1200"/>
          </a:p>
        </p:txBody>
      </p:sp>
      <p:sp>
        <p:nvSpPr>
          <p:cNvPr id="5" name="灯片编号占位符 4"/>
          <p:cNvSpPr>
            <a:spLocks noGrp="1"/>
          </p:cNvSpPr>
          <p:nvPr>
            <p:ph type="sldNum" sz="quarter" idx="11"/>
          </p:nvPr>
        </p:nvSpPr>
        <p:spPr/>
        <p:txBody>
          <a:bodyPr/>
          <a:lstStyle/>
          <a:p>
            <a:fld id="{F86BACA0-EB3D-4B88-810F-2A2ECB2CFB33}" type="slidenum">
              <a:rPr lang="zh-CN" altLang="en-US" smtClean="0"/>
              <a:pPr/>
              <a:t>4</a:t>
            </a:fld>
            <a:endParaRPr lang="zh-CN" altLang="en-US" sz="1200"/>
          </a:p>
        </p:txBody>
      </p:sp>
    </p:spTree>
    <p:extLst>
      <p:ext uri="{BB962C8B-B14F-4D97-AF65-F5344CB8AC3E}">
        <p14:creationId xmlns:p14="http://schemas.microsoft.com/office/powerpoint/2010/main" val="28553840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5</a:t>
            </a:fld>
            <a:endParaRPr lang="zh-CN" altLang="en-US" dirty="0"/>
          </a:p>
        </p:txBody>
      </p:sp>
    </p:spTree>
    <p:extLst>
      <p:ext uri="{BB962C8B-B14F-4D97-AF65-F5344CB8AC3E}">
        <p14:creationId xmlns:p14="http://schemas.microsoft.com/office/powerpoint/2010/main" val="12592088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7</a:t>
            </a:fld>
            <a:endParaRPr lang="zh-CN" altLang="en-US" dirty="0"/>
          </a:p>
        </p:txBody>
      </p:sp>
    </p:spTree>
    <p:extLst>
      <p:ext uri="{BB962C8B-B14F-4D97-AF65-F5344CB8AC3E}">
        <p14:creationId xmlns:p14="http://schemas.microsoft.com/office/powerpoint/2010/main" val="363567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9</a:t>
            </a:fld>
            <a:endParaRPr lang="zh-CN" altLang="en-US" dirty="0"/>
          </a:p>
        </p:txBody>
      </p:sp>
    </p:spTree>
    <p:extLst>
      <p:ext uri="{BB962C8B-B14F-4D97-AF65-F5344CB8AC3E}">
        <p14:creationId xmlns:p14="http://schemas.microsoft.com/office/powerpoint/2010/main" val="1074669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t>50</a:t>
            </a:fld>
            <a:endParaRPr lang="zh-CN" altLang="en-US"/>
          </a:p>
        </p:txBody>
      </p:sp>
    </p:spTree>
    <p:extLst>
      <p:ext uri="{BB962C8B-B14F-4D97-AF65-F5344CB8AC3E}">
        <p14:creationId xmlns:p14="http://schemas.microsoft.com/office/powerpoint/2010/main" val="33842882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815011272"/>
      </p:ext>
    </p:extLst>
  </p:cSld>
  <p:clrMapOvr>
    <a:masterClrMapping/>
  </p:clrMapOvr>
  <p:transition spd="slow">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105365753"/>
      </p:ext>
    </p:extLst>
  </p:cSld>
  <p:clrMapOvr>
    <a:masterClrMapping/>
  </p:clrMapOvr>
  <p:transition spd="slow">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619847810"/>
      </p:ext>
    </p:extLst>
  </p:cSld>
  <p:clrMapOvr>
    <a:masterClrMapping/>
  </p:clrMapOvr>
  <p:transition spd="slow">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cxnSp>
        <p:nvCxnSpPr>
          <p:cNvPr id="3" name="直接连接符 2"/>
          <p:cNvCxnSpPr/>
          <p:nvPr userDrawn="1"/>
        </p:nvCxnSpPr>
        <p:spPr>
          <a:xfrm>
            <a:off x="515257" y="624114"/>
            <a:ext cx="3192647" cy="523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userDrawn="1"/>
        </p:nvCxnSpPr>
        <p:spPr>
          <a:xfrm>
            <a:off x="5436096" y="629351"/>
            <a:ext cx="3264655"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23278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0316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p:cNvSpPr/>
          <p:nvPr userDrawn="1"/>
        </p:nvSpPr>
        <p:spPr>
          <a:xfrm>
            <a:off x="0" y="1"/>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3" y="-20538"/>
            <a:ext cx="1704311" cy="720080"/>
          </a:xfrm>
          <a:prstGeom prst="rect">
            <a:avLst/>
          </a:prstGeom>
        </p:spPr>
      </p:pic>
    </p:spTree>
    <p:extLst>
      <p:ext uri="{BB962C8B-B14F-4D97-AF65-F5344CB8AC3E}">
        <p14:creationId xmlns:p14="http://schemas.microsoft.com/office/powerpoint/2010/main" val="3974026585"/>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740"/>
            <a:ext cx="8229600" cy="85725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130016377"/>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0957390"/>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415894"/>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415894"/>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415894"/>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2180677444"/>
      </p:ext>
    </p:extLst>
  </p:cSld>
  <p:clrMapOvr>
    <a:masterClrMapping/>
  </p:clrMapOvr>
  <p:transition spd="slow">
    <p:pull/>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415894"/>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itle">
  <p:cSld name="1_标题幻灯片">
    <p:bg>
      <p:bgPr>
        <a:pattFill prst="ltUpDiag">
          <a:fgClr>
            <a:schemeClr val="accent6">
              <a:lumMod val="85000"/>
            </a:schemeClr>
          </a:fgClr>
          <a:bgClr>
            <a:schemeClr val="bg1"/>
          </a:bgClr>
        </a:patt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937429"/>
      </p:ext>
    </p:extLst>
  </p:cSld>
  <p:clrMapOvr>
    <a:masterClrMapping/>
  </p:clrMapOvr>
  <p:transition spd="slow">
    <p:cover dir="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1172218166"/>
      </p:ext>
    </p:extLst>
  </p:cSld>
  <p:clrMapOvr>
    <a:masterClrMapping/>
  </p:clrMapOvr>
  <p:transition spd="slow">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1051850969"/>
      </p:ext>
    </p:extLst>
  </p:cSld>
  <p:clrMapOvr>
    <a:masterClrMapping/>
  </p:clrMapOvr>
  <p:transition spd="slow">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1134861265"/>
      </p:ext>
    </p:extLst>
  </p:cSld>
  <p:clrMapOvr>
    <a:masterClrMapping/>
  </p:clrMapOvr>
  <p:transition spd="slow">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2101343882"/>
      </p:ext>
    </p:extLst>
  </p:cSld>
  <p:clrMapOvr>
    <a:masterClrMapping/>
  </p:clrMapOvr>
  <p:transition spd="slow">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4293712181"/>
      </p:ext>
    </p:extLst>
  </p:cSld>
  <p:clrMapOvr>
    <a:masterClrMapping/>
  </p:clrMapOvr>
  <p:transition spd="slow">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217382833"/>
      </p:ext>
    </p:extLst>
  </p:cSld>
  <p:clrMapOvr>
    <a:masterClrMapping/>
  </p:clrMapOvr>
  <p:transition spd="slow">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21E9E4D-0BE1-4AAA-A57B-DA425863F4AF}" type="datetimeFigureOut">
              <a:rPr lang="zh-CN" altLang="en-US" smtClean="0"/>
              <a:t>2019/8/21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634744713"/>
      </p:ext>
    </p:extLst>
  </p:cSld>
  <p:clrMapOvr>
    <a:masterClrMapping/>
  </p:clrMapOvr>
  <p:transition spd="slow">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21E9E4D-0BE1-4AAA-A57B-DA425863F4AF}" type="datetimeFigureOut">
              <a:rPr lang="zh-CN" altLang="en-US" smtClean="0"/>
              <a:t>2019/8/21</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989787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ransition spd="slow">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9.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9.svg"/><Relationship Id="rId2" Type="http://schemas.openxmlformats.org/officeDocument/2006/relationships/slideLayout" Target="../slideLayouts/slideLayout1.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tags" Target="../tags/tag3.xml"/><Relationship Id="rId5" Type="http://schemas.openxmlformats.org/officeDocument/2006/relationships/hyperlink" Target="https://azat.ai/" TargetMode="External"/><Relationship Id="rId4" Type="http://schemas.openxmlformats.org/officeDocument/2006/relationships/hyperlink" Target="mailto:a@azat.ai"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0" y="2571751"/>
            <a:ext cx="9144000" cy="1828235"/>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a:p>
        </p:txBody>
      </p:sp>
      <p:pic>
        <p:nvPicPr>
          <p:cNvPr id="103" name="Picture 2" descr="C:\Users\Administrator\Desktop\微立体创业计划\001.png"/>
          <p:cNvPicPr>
            <a:picLocks noChangeAspect="1" noChangeArrowheads="1"/>
          </p:cNvPicPr>
          <p:nvPr/>
        </p:nvPicPr>
        <p:blipFill>
          <a:blip r:embed="rId4" cstate="print">
            <a:extLst>
              <a:ext uri="{BEBA8EAE-BF5A-486C-A8C5-ECC9F3942E4B}">
                <a14:imgProps xmlns:a14="http://schemas.microsoft.com/office/drawing/2010/main">
                  <a14:imgLayer r:embed="rId5">
                    <a14:imgEffect>
                      <a14:brightnessContrast bright="-3000"/>
                    </a14:imgEffect>
                  </a14:imgLayer>
                </a14:imgProps>
              </a:ext>
              <a:ext uri="{28A0092B-C50C-407E-A947-70E740481C1C}">
                <a14:useLocalDpi xmlns:a14="http://schemas.microsoft.com/office/drawing/2010/main" val="0"/>
              </a:ext>
            </a:extLst>
          </a:blip>
          <a:srcRect/>
          <a:stretch>
            <a:fillRect/>
          </a:stretch>
        </p:blipFill>
        <p:spPr bwMode="auto">
          <a:xfrm>
            <a:off x="3353012" y="285261"/>
            <a:ext cx="1967244" cy="1966978"/>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104" name="Picture 3" descr="C:\Users\Administrator\Desktop\微立体创业计划\002.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638803" y="210279"/>
            <a:ext cx="2230535" cy="2230233"/>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23" name="圆角矩形 22"/>
          <p:cNvSpPr/>
          <p:nvPr/>
        </p:nvSpPr>
        <p:spPr>
          <a:xfrm>
            <a:off x="2349113" y="3309841"/>
            <a:ext cx="4391725" cy="431915"/>
          </a:xfrm>
          <a:prstGeom prst="roundRect">
            <a:avLst/>
          </a:prstGeom>
          <a:solidFill>
            <a:schemeClr val="tx1">
              <a:lumMod val="50000"/>
              <a:lumOff val="50000"/>
            </a:schemeClr>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a:p>
        </p:txBody>
      </p:sp>
      <p:sp>
        <p:nvSpPr>
          <p:cNvPr id="24" name="TextBox 23"/>
          <p:cNvSpPr txBox="1"/>
          <p:nvPr/>
        </p:nvSpPr>
        <p:spPr>
          <a:xfrm>
            <a:off x="2956673" y="3343814"/>
            <a:ext cx="3472371" cy="338526"/>
          </a:xfrm>
          <a:prstGeom prst="rect">
            <a:avLst/>
          </a:prstGeom>
          <a:noFill/>
        </p:spPr>
        <p:txBody>
          <a:bodyPr wrap="none" lIns="91413" tIns="45706" rIns="91413" bIns="45706" rtlCol="0">
            <a:spAutoFit/>
          </a:bodyPr>
          <a:lstStyle/>
          <a:p>
            <a:r>
              <a:rPr lang="en-US" altLang="zh-CN" sz="1600" dirty="0">
                <a:solidFill>
                  <a:schemeClr val="bg1"/>
                </a:solidFill>
                <a:effectLst>
                  <a:outerShdw blurRad="50800" dist="38100" dir="10800000" algn="r" rotWithShape="0">
                    <a:prstClr val="black">
                      <a:alpha val="40000"/>
                    </a:prstClr>
                  </a:outerShdw>
                </a:effectLst>
                <a:latin typeface="Times New Roman" panose="02020603050405020304" pitchFamily="18" charset="0"/>
                <a:ea typeface="方正兰亭粗黑_GBK" panose="02000000000000000000" pitchFamily="2" charset="-122"/>
                <a:cs typeface="Times New Roman" panose="02020603050405020304" pitchFamily="18" charset="0"/>
              </a:rPr>
              <a:t>Al-</a:t>
            </a:r>
            <a:r>
              <a:rPr lang="en-US" altLang="zh-CN" sz="1600" dirty="0" err="1">
                <a:solidFill>
                  <a:schemeClr val="bg1"/>
                </a:solidFill>
                <a:effectLst>
                  <a:outerShdw blurRad="50800" dist="38100" dir="10800000" algn="r" rotWithShape="0">
                    <a:prstClr val="black">
                      <a:alpha val="40000"/>
                    </a:prstClr>
                  </a:outerShdw>
                </a:effectLst>
                <a:latin typeface="Times New Roman" panose="02020603050405020304" pitchFamily="18" charset="0"/>
                <a:ea typeface="方正兰亭粗黑_GBK" panose="02000000000000000000" pitchFamily="2" charset="-122"/>
                <a:cs typeface="Times New Roman" panose="02020603050405020304" pitchFamily="18" charset="0"/>
              </a:rPr>
              <a:t>Farabi</a:t>
            </a:r>
            <a:r>
              <a:rPr lang="zh-CN" altLang="en-US" sz="1600" dirty="0">
                <a:solidFill>
                  <a:schemeClr val="bg1"/>
                </a:solidFill>
                <a:effectLst>
                  <a:outerShdw blurRad="50800" dist="38100" dir="10800000" algn="r" rotWithShape="0">
                    <a:prstClr val="black">
                      <a:alpha val="40000"/>
                    </a:prstClr>
                  </a:outerShdw>
                </a:effectLst>
                <a:latin typeface="Times New Roman" panose="02020603050405020304" pitchFamily="18" charset="0"/>
                <a:ea typeface="方正兰亭粗黑_GBK" panose="02000000000000000000" pitchFamily="2" charset="-122"/>
                <a:cs typeface="Times New Roman" panose="02020603050405020304" pitchFamily="18" charset="0"/>
              </a:rPr>
              <a:t> </a:t>
            </a:r>
            <a:r>
              <a:rPr lang="en-US" altLang="zh-CN" sz="1600" dirty="0">
                <a:solidFill>
                  <a:schemeClr val="bg1"/>
                </a:solidFill>
                <a:effectLst>
                  <a:outerShdw blurRad="50800" dist="38100" dir="10800000" algn="r" rotWithShape="0">
                    <a:prstClr val="black">
                      <a:alpha val="40000"/>
                    </a:prstClr>
                  </a:outerShdw>
                </a:effectLst>
                <a:latin typeface="Times New Roman" panose="02020603050405020304" pitchFamily="18" charset="0"/>
                <a:ea typeface="方正兰亭粗黑_GBK" panose="02000000000000000000" pitchFamily="2" charset="-122"/>
                <a:cs typeface="Times New Roman" panose="02020603050405020304" pitchFamily="18" charset="0"/>
              </a:rPr>
              <a:t>Kazakh</a:t>
            </a:r>
            <a:r>
              <a:rPr lang="zh-CN" altLang="en-US" sz="1600" dirty="0">
                <a:solidFill>
                  <a:schemeClr val="bg1"/>
                </a:solidFill>
                <a:effectLst>
                  <a:outerShdw blurRad="50800" dist="38100" dir="10800000" algn="r" rotWithShape="0">
                    <a:prstClr val="black">
                      <a:alpha val="40000"/>
                    </a:prstClr>
                  </a:outerShdw>
                </a:effectLst>
                <a:latin typeface="Times New Roman" panose="02020603050405020304" pitchFamily="18" charset="0"/>
                <a:ea typeface="方正兰亭粗黑_GBK" panose="02000000000000000000" pitchFamily="2" charset="-122"/>
                <a:cs typeface="Times New Roman" panose="02020603050405020304" pitchFamily="18" charset="0"/>
              </a:rPr>
              <a:t> </a:t>
            </a:r>
            <a:r>
              <a:rPr lang="en-US" altLang="zh-CN" sz="1600" dirty="0">
                <a:solidFill>
                  <a:schemeClr val="bg1"/>
                </a:solidFill>
                <a:effectLst>
                  <a:outerShdw blurRad="50800" dist="38100" dir="10800000" algn="r" rotWithShape="0">
                    <a:prstClr val="black">
                      <a:alpha val="40000"/>
                    </a:prstClr>
                  </a:outerShdw>
                </a:effectLst>
                <a:latin typeface="Times New Roman" panose="02020603050405020304" pitchFamily="18" charset="0"/>
                <a:ea typeface="方正兰亭粗黑_GBK" panose="02000000000000000000" pitchFamily="2" charset="-122"/>
                <a:cs typeface="Times New Roman" panose="02020603050405020304" pitchFamily="18" charset="0"/>
              </a:rPr>
              <a:t>National</a:t>
            </a:r>
            <a:r>
              <a:rPr lang="zh-CN" altLang="en-US" sz="1600" dirty="0">
                <a:solidFill>
                  <a:schemeClr val="bg1"/>
                </a:solidFill>
                <a:effectLst>
                  <a:outerShdw blurRad="50800" dist="38100" dir="10800000" algn="r" rotWithShape="0">
                    <a:prstClr val="black">
                      <a:alpha val="40000"/>
                    </a:prstClr>
                  </a:outerShdw>
                </a:effectLst>
                <a:latin typeface="Times New Roman" panose="02020603050405020304" pitchFamily="18" charset="0"/>
                <a:ea typeface="方正兰亭粗黑_GBK" panose="02000000000000000000" pitchFamily="2" charset="-122"/>
                <a:cs typeface="Times New Roman" panose="02020603050405020304" pitchFamily="18" charset="0"/>
              </a:rPr>
              <a:t> </a:t>
            </a:r>
            <a:r>
              <a:rPr lang="en-US" altLang="zh-CN" sz="1600" dirty="0">
                <a:solidFill>
                  <a:schemeClr val="bg1"/>
                </a:solidFill>
                <a:effectLst>
                  <a:outerShdw blurRad="50800" dist="38100" dir="10800000" algn="r" rotWithShape="0">
                    <a:prstClr val="black">
                      <a:alpha val="40000"/>
                    </a:prstClr>
                  </a:outerShdw>
                </a:effectLst>
                <a:latin typeface="Times New Roman" panose="02020603050405020304" pitchFamily="18" charset="0"/>
                <a:ea typeface="方正兰亭粗黑_GBK" panose="02000000000000000000" pitchFamily="2" charset="-122"/>
                <a:cs typeface="Times New Roman" panose="02020603050405020304" pitchFamily="18" charset="0"/>
              </a:rPr>
              <a:t>University</a:t>
            </a:r>
            <a:endParaRPr lang="zh-CN" altLang="en-US" sz="1600" dirty="0">
              <a:solidFill>
                <a:schemeClr val="bg1"/>
              </a:solidFill>
              <a:effectLst>
                <a:outerShdw blurRad="50800" dist="38100" dir="10800000" algn="r" rotWithShape="0">
                  <a:prstClr val="black">
                    <a:alpha val="40000"/>
                  </a:prstClr>
                </a:outerShdw>
              </a:effectLst>
              <a:latin typeface="Times New Roman" panose="02020603050405020304" pitchFamily="18" charset="0"/>
              <a:ea typeface="方正兰亭粗黑_GBK" panose="02000000000000000000" pitchFamily="2" charset="-122"/>
              <a:cs typeface="Times New Roman" panose="02020603050405020304" pitchFamily="18" charset="0"/>
            </a:endParaRPr>
          </a:p>
        </p:txBody>
      </p:sp>
      <p:grpSp>
        <p:nvGrpSpPr>
          <p:cNvPr id="25" name="Group 91"/>
          <p:cNvGrpSpPr>
            <a:grpSpLocks/>
          </p:cNvGrpSpPr>
          <p:nvPr/>
        </p:nvGrpSpPr>
        <p:grpSpPr bwMode="auto">
          <a:xfrm>
            <a:off x="2359829" y="3325361"/>
            <a:ext cx="390552" cy="616758"/>
            <a:chOff x="936" y="1480"/>
            <a:chExt cx="1589" cy="2510"/>
          </a:xfrm>
        </p:grpSpPr>
        <p:grpSp>
          <p:nvGrpSpPr>
            <p:cNvPr id="26" name="组合 33"/>
            <p:cNvGrpSpPr>
              <a:grpSpLocks/>
            </p:cNvGrpSpPr>
            <p:nvPr/>
          </p:nvGrpSpPr>
          <p:grpSpPr bwMode="auto">
            <a:xfrm>
              <a:off x="985" y="1583"/>
              <a:ext cx="1441" cy="2407"/>
              <a:chOff x="1754168" y="3653262"/>
              <a:chExt cx="1857599" cy="3107815"/>
            </a:xfrm>
          </p:grpSpPr>
          <p:sp>
            <p:nvSpPr>
              <p:cNvPr id="31" name="椭圆 30"/>
              <p:cNvSpPr/>
              <p:nvPr/>
            </p:nvSpPr>
            <p:spPr>
              <a:xfrm>
                <a:off x="1754168" y="3653262"/>
                <a:ext cx="1857599" cy="1857597"/>
              </a:xfrm>
              <a:prstGeom prst="ellipse">
                <a:avLst/>
              </a:prstGeom>
              <a:solidFill>
                <a:schemeClr val="tx1">
                  <a:lumMod val="50000"/>
                  <a:lumOff val="50000"/>
                </a:schemeClr>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3000" dirty="0">
                  <a:latin typeface="+mj-lt"/>
                  <a:ea typeface="方正超粗黑简体" panose="03000509000000000000" pitchFamily="65" charset="-122"/>
                </a:endParaRPr>
              </a:p>
            </p:txBody>
          </p:sp>
          <p:sp>
            <p:nvSpPr>
              <p:cNvPr id="32" name="椭圆 31"/>
              <p:cNvSpPr/>
              <p:nvPr/>
            </p:nvSpPr>
            <p:spPr>
              <a:xfrm>
                <a:off x="1911556" y="3810650"/>
                <a:ext cx="1542822" cy="1542820"/>
              </a:xfrm>
              <a:prstGeom prst="ellipse">
                <a:avLst/>
              </a:prstGeom>
              <a:solidFill>
                <a:srgbClr val="C20100"/>
              </a:solidFill>
              <a:ln w="28575">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3" name="椭圆 32"/>
              <p:cNvSpPr/>
              <p:nvPr/>
            </p:nvSpPr>
            <p:spPr>
              <a:xfrm>
                <a:off x="1890879" y="3789973"/>
                <a:ext cx="1584176" cy="1584174"/>
              </a:xfrm>
              <a:prstGeom prst="ellipse">
                <a:avLst/>
              </a:prstGeom>
              <a:solidFill>
                <a:srgbClr val="1A3F6C"/>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3000" dirty="0">
                  <a:solidFill>
                    <a:srgbClr val="0087CF"/>
                  </a:solidFill>
                  <a:latin typeface="+mj-lt"/>
                  <a:ea typeface="方正超粗黑简体" panose="03000509000000000000" pitchFamily="65" charset="-122"/>
                </a:endParaRPr>
              </a:p>
            </p:txBody>
          </p:sp>
          <p:sp>
            <p:nvSpPr>
              <p:cNvPr id="34" name="矩形 33"/>
              <p:cNvSpPr/>
              <p:nvPr/>
            </p:nvSpPr>
            <p:spPr>
              <a:xfrm>
                <a:off x="2196990" y="4093185"/>
                <a:ext cx="968886" cy="2667892"/>
              </a:xfrm>
              <a:prstGeom prst="rect">
                <a:avLst/>
              </a:prstGeom>
            </p:spPr>
            <p:txBody>
              <a:bodyPr wrap="non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fontAlgn="base">
                  <a:spcBef>
                    <a:spcPct val="0"/>
                  </a:spcBef>
                  <a:spcAft>
                    <a:spcPct val="0"/>
                  </a:spcAft>
                  <a:defRPr>
                    <a:solidFill>
                      <a:schemeClr val="tx1"/>
                    </a:solidFill>
                    <a:latin typeface="Arial" charset="0"/>
                    <a:ea typeface="宋体" pitchFamily="2" charset="-122"/>
                  </a:defRPr>
                </a:lvl6pPr>
                <a:lvl7pPr marL="2971800" indent="-228600" fontAlgn="base">
                  <a:spcBef>
                    <a:spcPct val="0"/>
                  </a:spcBef>
                  <a:spcAft>
                    <a:spcPct val="0"/>
                  </a:spcAft>
                  <a:defRPr>
                    <a:solidFill>
                      <a:schemeClr val="tx1"/>
                    </a:solidFill>
                    <a:latin typeface="Arial" charset="0"/>
                    <a:ea typeface="宋体" pitchFamily="2" charset="-122"/>
                  </a:defRPr>
                </a:lvl7pPr>
                <a:lvl8pPr marL="3429000" indent="-228600" fontAlgn="base">
                  <a:spcBef>
                    <a:spcPct val="0"/>
                  </a:spcBef>
                  <a:spcAft>
                    <a:spcPct val="0"/>
                  </a:spcAft>
                  <a:defRPr>
                    <a:solidFill>
                      <a:schemeClr val="tx1"/>
                    </a:solidFill>
                    <a:latin typeface="Arial" charset="0"/>
                    <a:ea typeface="宋体" pitchFamily="2" charset="-122"/>
                  </a:defRPr>
                </a:lvl8pPr>
                <a:lvl9pPr marL="3886200" indent="-228600" fontAlgn="base">
                  <a:spcBef>
                    <a:spcPct val="0"/>
                  </a:spcBef>
                  <a:spcAft>
                    <a:spcPct val="0"/>
                  </a:spcAft>
                  <a:defRPr>
                    <a:solidFill>
                      <a:schemeClr val="tx1"/>
                    </a:solidFill>
                    <a:latin typeface="Arial" charset="0"/>
                    <a:ea typeface="宋体" pitchFamily="2" charset="-122"/>
                  </a:defRPr>
                </a:lvl9pPr>
              </a:lstStyle>
              <a:p>
                <a:pPr algn="ctr"/>
                <a:endParaRPr lang="zh-CN" altLang="zh-CN" sz="2700" b="1">
                  <a:solidFill>
                    <a:srgbClr val="CA0098"/>
                  </a:solidFill>
                  <a:latin typeface="微软雅黑" pitchFamily="34" charset="-122"/>
                  <a:ea typeface="微软雅黑" pitchFamily="34" charset="-122"/>
                </a:endParaRPr>
              </a:p>
            </p:txBody>
          </p:sp>
        </p:grpSp>
        <p:grpSp>
          <p:nvGrpSpPr>
            <p:cNvPr id="27" name="组合 4"/>
            <p:cNvGrpSpPr>
              <a:grpSpLocks/>
            </p:cNvGrpSpPr>
            <p:nvPr/>
          </p:nvGrpSpPr>
          <p:grpSpPr bwMode="auto">
            <a:xfrm>
              <a:off x="936" y="1480"/>
              <a:ext cx="1589" cy="1588"/>
              <a:chOff x="3733576" y="3930057"/>
              <a:chExt cx="1801556" cy="1800152"/>
            </a:xfrm>
          </p:grpSpPr>
          <p:sp>
            <p:nvSpPr>
              <p:cNvPr id="28" name="椭圆 27"/>
              <p:cNvSpPr/>
              <p:nvPr/>
            </p:nvSpPr>
            <p:spPr>
              <a:xfrm>
                <a:off x="4003576" y="4200057"/>
                <a:ext cx="1260000" cy="1260000"/>
              </a:xfrm>
              <a:prstGeom prst="ellipse">
                <a:avLst/>
              </a:prstGeom>
              <a:noFill/>
              <a:ln>
                <a:gradFill flip="none" rotWithShape="1">
                  <a:gsLst>
                    <a:gs pos="100000">
                      <a:schemeClr val="bg1"/>
                    </a:gs>
                    <a:gs pos="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29" name="任意多边形 6"/>
              <p:cNvSpPr/>
              <p:nvPr/>
            </p:nvSpPr>
            <p:spPr>
              <a:xfrm>
                <a:off x="3734710" y="3930057"/>
                <a:ext cx="1800422" cy="1800152"/>
              </a:xfrm>
              <a:custGeom>
                <a:avLst/>
                <a:gdLst>
                  <a:gd name="connsiteX0" fmla="*/ 900000 w 1800000"/>
                  <a:gd name="connsiteY0" fmla="*/ 0 h 1800000"/>
                  <a:gd name="connsiteX1" fmla="*/ 1800000 w 1800000"/>
                  <a:gd name="connsiteY1" fmla="*/ 900000 h 1800000"/>
                  <a:gd name="connsiteX2" fmla="*/ 900000 w 1800000"/>
                  <a:gd name="connsiteY2" fmla="*/ 1800000 h 1800000"/>
                  <a:gd name="connsiteX3" fmla="*/ 0 w 1800000"/>
                  <a:gd name="connsiteY3" fmla="*/ 900000 h 1800000"/>
                  <a:gd name="connsiteX4" fmla="*/ 900000 w 1800000"/>
                  <a:gd name="connsiteY4" fmla="*/ 0 h 1800000"/>
                  <a:gd name="connsiteX5" fmla="*/ 900000 w 1800000"/>
                  <a:gd name="connsiteY5" fmla="*/ 270000 h 1800000"/>
                  <a:gd name="connsiteX6" fmla="*/ 270000 w 1800000"/>
                  <a:gd name="connsiteY6" fmla="*/ 900000 h 1800000"/>
                  <a:gd name="connsiteX7" fmla="*/ 900000 w 1800000"/>
                  <a:gd name="connsiteY7" fmla="*/ 1530000 h 1800000"/>
                  <a:gd name="connsiteX8" fmla="*/ 1530000 w 1800000"/>
                  <a:gd name="connsiteY8" fmla="*/ 900000 h 1800000"/>
                  <a:gd name="connsiteX9" fmla="*/ 900000 w 1800000"/>
                  <a:gd name="connsiteY9" fmla="*/ 27000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moveTo>
                      <a:pt x="900000" y="270000"/>
                    </a:moveTo>
                    <a:cubicBezTo>
                      <a:pt x="552061" y="270000"/>
                      <a:pt x="270000" y="552061"/>
                      <a:pt x="270000" y="900000"/>
                    </a:cubicBezTo>
                    <a:cubicBezTo>
                      <a:pt x="270000" y="1247939"/>
                      <a:pt x="552061" y="1530000"/>
                      <a:pt x="900000" y="1530000"/>
                    </a:cubicBezTo>
                    <a:cubicBezTo>
                      <a:pt x="1247939" y="1530000"/>
                      <a:pt x="1530000" y="1247939"/>
                      <a:pt x="1530000" y="900000"/>
                    </a:cubicBezTo>
                    <a:cubicBezTo>
                      <a:pt x="1530000" y="552061"/>
                      <a:pt x="1247939" y="270000"/>
                      <a:pt x="900000" y="270000"/>
                    </a:cubicBezTo>
                    <a:close/>
                  </a:path>
                </a:pathLst>
              </a:custGeom>
              <a:gradFill>
                <a:gsLst>
                  <a:gs pos="0">
                    <a:srgbClr val="F0F0F0"/>
                  </a:gs>
                  <a:gs pos="100000">
                    <a:srgbClr val="DBDBDB"/>
                  </a:gs>
                </a:gsLst>
                <a:lin ang="2700000" scaled="1"/>
              </a:gradFill>
              <a:ln>
                <a:noFill/>
              </a:ln>
              <a:effectLst>
                <a:outerShdw blurRad="889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30" name="椭圆 7"/>
              <p:cNvSpPr/>
              <p:nvPr/>
            </p:nvSpPr>
            <p:spPr>
              <a:xfrm>
                <a:off x="3733576" y="3930057"/>
                <a:ext cx="1800000" cy="1800000"/>
              </a:xfrm>
              <a:prstGeom prst="ellipse">
                <a:avLst/>
              </a:prstGeom>
              <a:noFill/>
              <a:ln>
                <a:gradFill flip="none" rotWithShape="1">
                  <a:gsLst>
                    <a:gs pos="0">
                      <a:schemeClr val="bg1"/>
                    </a:gs>
                    <a:gs pos="10000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grpSp>
      </p:grpSp>
      <p:sp>
        <p:nvSpPr>
          <p:cNvPr id="2" name="TextBox 1"/>
          <p:cNvSpPr txBox="1"/>
          <p:nvPr/>
        </p:nvSpPr>
        <p:spPr>
          <a:xfrm>
            <a:off x="0" y="2746349"/>
            <a:ext cx="9144000" cy="400081"/>
          </a:xfrm>
          <a:prstGeom prst="rect">
            <a:avLst/>
          </a:prstGeom>
          <a:noFill/>
        </p:spPr>
        <p:txBody>
          <a:bodyPr wrap="square" lIns="91413" tIns="45706" rIns="91413" bIns="45706" rtlCol="0">
            <a:spAutoFit/>
          </a:bodyPr>
          <a:lstStyle/>
          <a:p>
            <a:pPr algn="ctr"/>
            <a:r>
              <a:rPr lang="en-US"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Research on Multi-language</a:t>
            </a:r>
            <a:r>
              <a:rPr lang="kk-KZ"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Antiplagiarism System</a:t>
            </a:r>
            <a:endParaRPr lang="zh-CN" altLang="en-US" sz="2000" b="1"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1026" name="Picture 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p:blipFill>
        <p:spPr bwMode="auto">
          <a:xfrm>
            <a:off x="4103985" y="672415"/>
            <a:ext cx="1300171" cy="132998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736550" y="4020880"/>
            <a:ext cx="6035040" cy="369332"/>
          </a:xfrm>
          <a:prstGeom prst="rect">
            <a:avLst/>
          </a:prstGeom>
          <a:noFill/>
        </p:spPr>
        <p:txBody>
          <a:bodyPr wrap="square" rtlCol="0">
            <a:spAutoFit/>
          </a:bodyPr>
          <a:lstStyle/>
          <a:p>
            <a:pPr algn="ctr"/>
            <a:r>
              <a:rPr lang="en-US" altLang="zh-CN" dirty="0">
                <a:solidFill>
                  <a:schemeClr val="bg1"/>
                </a:solidFill>
                <a:latin typeface="Times New Roman" panose="02020603050405020304" pitchFamily="18" charset="0"/>
                <a:ea typeface="微软雅黑" pitchFamily="34" charset="-122"/>
                <a:cs typeface="Times New Roman" panose="02020603050405020304" pitchFamily="18" charset="0"/>
              </a:rPr>
              <a:t>Developer Team: </a:t>
            </a:r>
            <a:r>
              <a:rPr lang="en-US" altLang="zh-CN" dirty="0" err="1">
                <a:solidFill>
                  <a:schemeClr val="bg1"/>
                </a:solidFill>
                <a:latin typeface="Times New Roman" panose="02020603050405020304" pitchFamily="18" charset="0"/>
                <a:ea typeface="微软雅黑" pitchFamily="34" charset="-122"/>
                <a:cs typeface="Times New Roman" panose="02020603050405020304" pitchFamily="18" charset="0"/>
              </a:rPr>
              <a:t>AzatAI</a:t>
            </a:r>
            <a:r>
              <a:rPr lang="en-US" altLang="zh-CN" dirty="0">
                <a:solidFill>
                  <a:schemeClr val="bg1"/>
                </a:solidFill>
                <a:latin typeface="Times New Roman" panose="02020603050405020304" pitchFamily="18" charset="0"/>
                <a:ea typeface="微软雅黑" pitchFamily="34" charset="-122"/>
                <a:cs typeface="Times New Roman" panose="02020603050405020304" pitchFamily="18" charset="0"/>
              </a:rPr>
              <a:t>    </a:t>
            </a:r>
            <a:r>
              <a:rPr lang="en-US" altLang="zh-CN" dirty="0" err="1">
                <a:solidFill>
                  <a:schemeClr val="bg1"/>
                </a:solidFill>
                <a:latin typeface="Times New Roman" panose="02020603050405020304" pitchFamily="18" charset="0"/>
                <a:ea typeface="微软雅黑" pitchFamily="34" charset="-122"/>
                <a:cs typeface="Times New Roman" panose="02020603050405020304" pitchFamily="18" charset="0"/>
              </a:rPr>
              <a:t>Supervisor:Temirbayev</a:t>
            </a:r>
            <a:r>
              <a:rPr lang="en-US" altLang="zh-CN" dirty="0">
                <a:solidFill>
                  <a:schemeClr val="bg1"/>
                </a:solidFill>
                <a:latin typeface="Times New Roman" panose="02020603050405020304" pitchFamily="18" charset="0"/>
                <a:ea typeface="微软雅黑" pitchFamily="34" charset="-122"/>
                <a:cs typeface="Times New Roman" panose="02020603050405020304" pitchFamily="18" charset="0"/>
              </a:rPr>
              <a:t> </a:t>
            </a:r>
            <a:r>
              <a:rPr lang="en-US" altLang="zh-CN" dirty="0" err="1">
                <a:solidFill>
                  <a:schemeClr val="bg1"/>
                </a:solidFill>
                <a:latin typeface="Times New Roman" panose="02020603050405020304" pitchFamily="18" charset="0"/>
                <a:ea typeface="微软雅黑" pitchFamily="34" charset="-122"/>
                <a:cs typeface="Times New Roman" panose="02020603050405020304" pitchFamily="18" charset="0"/>
              </a:rPr>
              <a:t>Amirkhan</a:t>
            </a:r>
            <a:endParaRPr lang="zh-CN" altLang="en-US" dirty="0">
              <a:solidFill>
                <a:schemeClr val="bg1"/>
              </a:solidFill>
              <a:latin typeface="Times New Roman" panose="02020603050405020304" pitchFamily="18" charset="0"/>
              <a:ea typeface="微软雅黑" pitchFamily="34" charset="-122"/>
              <a:cs typeface="Times New Roman" panose="02020603050405020304" pitchFamily="18" charset="0"/>
            </a:endParaRPr>
          </a:p>
        </p:txBody>
      </p:sp>
      <p:sp>
        <p:nvSpPr>
          <p:cNvPr id="3" name="Прямоугольник 2">
            <a:extLst>
              <a:ext uri="{FF2B5EF4-FFF2-40B4-BE49-F238E27FC236}">
                <a16:creationId xmlns:a16="http://schemas.microsoft.com/office/drawing/2014/main" id="{C6D3A66E-A9F1-4AFF-81A7-53199FB9364B}"/>
              </a:ext>
            </a:extLst>
          </p:cNvPr>
          <p:cNvSpPr/>
          <p:nvPr/>
        </p:nvSpPr>
        <p:spPr>
          <a:xfrm>
            <a:off x="1565192" y="4725432"/>
            <a:ext cx="6631944" cy="261610"/>
          </a:xfrm>
          <a:prstGeom prst="rect">
            <a:avLst/>
          </a:prstGeom>
        </p:spPr>
        <p:txBody>
          <a:bodyPr wrap="none">
            <a:spAutoFit/>
          </a:bodyPr>
          <a:lstStyle/>
          <a:p>
            <a:r>
              <a:rPr lang="en-US" sz="1100" b="1" dirty="0" err="1">
                <a:solidFill>
                  <a:schemeClr val="tx2"/>
                </a:solidFill>
                <a:latin typeface="Times New Roman" panose="02020603050405020304" pitchFamily="18" charset="0"/>
                <a:cs typeface="Times New Roman" panose="02020603050405020304" pitchFamily="18" charset="0"/>
              </a:rPr>
              <a:t>Azat</a:t>
            </a:r>
            <a:r>
              <a:rPr lang="en-US" sz="1100" b="1" dirty="0">
                <a:solidFill>
                  <a:schemeClr val="tx2"/>
                </a:solidFill>
                <a:latin typeface="Times New Roman" panose="02020603050405020304" pitchFamily="18" charset="0"/>
                <a:cs typeface="Times New Roman" panose="02020603050405020304" pitchFamily="18" charset="0"/>
              </a:rPr>
              <a:t> Artificial Intelligence, LLP.        Science and Technology Park, Al-</a:t>
            </a:r>
            <a:r>
              <a:rPr lang="en-US" sz="1100" b="1" dirty="0" err="1">
                <a:solidFill>
                  <a:schemeClr val="tx2"/>
                </a:solidFill>
                <a:latin typeface="Times New Roman" panose="02020603050405020304" pitchFamily="18" charset="0"/>
                <a:cs typeface="Times New Roman" panose="02020603050405020304" pitchFamily="18" charset="0"/>
              </a:rPr>
              <a:t>Farabi</a:t>
            </a:r>
            <a:r>
              <a:rPr lang="en-US" sz="1100" b="1" dirty="0">
                <a:solidFill>
                  <a:schemeClr val="tx2"/>
                </a:solidFill>
                <a:latin typeface="Times New Roman" panose="02020603050405020304" pitchFamily="18" charset="0"/>
                <a:cs typeface="Times New Roman" panose="02020603050405020304" pitchFamily="18" charset="0"/>
              </a:rPr>
              <a:t> Kazakh National University </a:t>
            </a:r>
            <a:endParaRPr lang="ru-KZ" sz="1100" b="1"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73448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p:cTn id="7" dur="500" fill="hold"/>
                                        <p:tgtEl>
                                          <p:spTgt spid="103"/>
                                        </p:tgtEl>
                                        <p:attrNameLst>
                                          <p:attrName>ppt_w</p:attrName>
                                        </p:attrNameLst>
                                      </p:cBhvr>
                                      <p:tavLst>
                                        <p:tav tm="0">
                                          <p:val>
                                            <p:fltVal val="0"/>
                                          </p:val>
                                        </p:tav>
                                        <p:tav tm="100000">
                                          <p:val>
                                            <p:strVal val="#ppt_w"/>
                                          </p:val>
                                        </p:tav>
                                      </p:tavLst>
                                    </p:anim>
                                    <p:anim calcmode="lin" valueType="num">
                                      <p:cBhvr>
                                        <p:cTn id="8" dur="500" fill="hold"/>
                                        <p:tgtEl>
                                          <p:spTgt spid="103"/>
                                        </p:tgtEl>
                                        <p:attrNameLst>
                                          <p:attrName>ppt_h</p:attrName>
                                        </p:attrNameLst>
                                      </p:cBhvr>
                                      <p:tavLst>
                                        <p:tav tm="0">
                                          <p:val>
                                            <p:fltVal val="0"/>
                                          </p:val>
                                        </p:tav>
                                        <p:tav tm="100000">
                                          <p:val>
                                            <p:strVal val="#ppt_h"/>
                                          </p:val>
                                        </p:tav>
                                      </p:tavLst>
                                    </p:anim>
                                    <p:animEffect transition="in" filter="fade">
                                      <p:cBhvr>
                                        <p:cTn id="9" dur="500"/>
                                        <p:tgtEl>
                                          <p:spTgt spid="103"/>
                                        </p:tgtEl>
                                      </p:cBhvr>
                                    </p:animEffect>
                                  </p:childTnLst>
                                </p:cTn>
                              </p:par>
                              <p:par>
                                <p:cTn id="10" presetID="42" presetClass="entr" presetSubtype="0" fill="hold" nodeType="withEffect">
                                  <p:stCondLst>
                                    <p:cond delay="0"/>
                                  </p:stCondLst>
                                  <p:childTnLst>
                                    <p:set>
                                      <p:cBhvr>
                                        <p:cTn id="11" dur="1" fill="hold">
                                          <p:stCondLst>
                                            <p:cond delay="0"/>
                                          </p:stCondLst>
                                        </p:cTn>
                                        <p:tgtEl>
                                          <p:spTgt spid="104"/>
                                        </p:tgtEl>
                                        <p:attrNameLst>
                                          <p:attrName>style.visibility</p:attrName>
                                        </p:attrNameLst>
                                      </p:cBhvr>
                                      <p:to>
                                        <p:strVal val="visible"/>
                                      </p:to>
                                    </p:set>
                                    <p:animEffect transition="in" filter="fade">
                                      <p:cBhvr>
                                        <p:cTn id="12" dur="500"/>
                                        <p:tgtEl>
                                          <p:spTgt spid="104"/>
                                        </p:tgtEl>
                                      </p:cBhvr>
                                    </p:animEffect>
                                    <p:anim calcmode="lin" valueType="num">
                                      <p:cBhvr>
                                        <p:cTn id="13" dur="500" fill="hold"/>
                                        <p:tgtEl>
                                          <p:spTgt spid="104"/>
                                        </p:tgtEl>
                                        <p:attrNameLst>
                                          <p:attrName>ppt_x</p:attrName>
                                        </p:attrNameLst>
                                      </p:cBhvr>
                                      <p:tavLst>
                                        <p:tav tm="0">
                                          <p:val>
                                            <p:strVal val="#ppt_x"/>
                                          </p:val>
                                        </p:tav>
                                        <p:tav tm="100000">
                                          <p:val>
                                            <p:strVal val="#ppt_x"/>
                                          </p:val>
                                        </p:tav>
                                      </p:tavLst>
                                    </p:anim>
                                    <p:anim calcmode="lin" valueType="num">
                                      <p:cBhvr>
                                        <p:cTn id="14" dur="500" fill="hold"/>
                                        <p:tgtEl>
                                          <p:spTgt spid="10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1026"/>
                                        </p:tgtEl>
                                        <p:attrNameLst>
                                          <p:attrName>style.visibility</p:attrName>
                                        </p:attrNameLst>
                                      </p:cBhvr>
                                      <p:to>
                                        <p:strVal val="visible"/>
                                      </p:to>
                                    </p:set>
                                    <p:anim calcmode="lin" valueType="num">
                                      <p:cBhvr>
                                        <p:cTn id="18" dur="500" fill="hold"/>
                                        <p:tgtEl>
                                          <p:spTgt spid="1026"/>
                                        </p:tgtEl>
                                        <p:attrNameLst>
                                          <p:attrName>ppt_w</p:attrName>
                                        </p:attrNameLst>
                                      </p:cBhvr>
                                      <p:tavLst>
                                        <p:tav tm="0">
                                          <p:val>
                                            <p:fltVal val="0"/>
                                          </p:val>
                                        </p:tav>
                                        <p:tav tm="100000">
                                          <p:val>
                                            <p:strVal val="#ppt_w"/>
                                          </p:val>
                                        </p:tav>
                                      </p:tavLst>
                                    </p:anim>
                                    <p:anim calcmode="lin" valueType="num">
                                      <p:cBhvr>
                                        <p:cTn id="19" dur="500" fill="hold"/>
                                        <p:tgtEl>
                                          <p:spTgt spid="1026"/>
                                        </p:tgtEl>
                                        <p:attrNameLst>
                                          <p:attrName>ppt_h</p:attrName>
                                        </p:attrNameLst>
                                      </p:cBhvr>
                                      <p:tavLst>
                                        <p:tav tm="0">
                                          <p:val>
                                            <p:fltVal val="0"/>
                                          </p:val>
                                        </p:tav>
                                        <p:tav tm="100000">
                                          <p:val>
                                            <p:strVal val="#ppt_h"/>
                                          </p:val>
                                        </p:tav>
                                      </p:tavLst>
                                    </p:anim>
                                    <p:animEffect transition="in" filter="fade">
                                      <p:cBhvr>
                                        <p:cTn id="20" dur="500"/>
                                        <p:tgtEl>
                                          <p:spTgt spid="1026"/>
                                        </p:tgtEl>
                                      </p:cBhvr>
                                    </p:animEffect>
                                  </p:childTnLst>
                                </p:cTn>
                              </p:par>
                            </p:childTnLst>
                          </p:cTn>
                        </p:par>
                        <p:par>
                          <p:cTn id="21" fill="hold">
                            <p:stCondLst>
                              <p:cond delay="1000"/>
                            </p:stCondLst>
                            <p:childTnLst>
                              <p:par>
                                <p:cTn id="22" presetID="12" presetClass="entr" presetSubtype="8"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2400"/>
                                        <p:tgtEl>
                                          <p:spTgt spid="4"/>
                                        </p:tgtEl>
                                        <p:attrNameLst>
                                          <p:attrName>ppt_x</p:attrName>
                                        </p:attrNameLst>
                                      </p:cBhvr>
                                      <p:tavLst>
                                        <p:tav tm="0">
                                          <p:val>
                                            <p:strVal val="#ppt_x-#ppt_w*1.125000"/>
                                          </p:val>
                                        </p:tav>
                                        <p:tav tm="100000">
                                          <p:val>
                                            <p:strVal val="#ppt_x"/>
                                          </p:val>
                                        </p:tav>
                                      </p:tavLst>
                                    </p:anim>
                                    <p:animEffect transition="in" filter="wipe(right)">
                                      <p:cBhvr>
                                        <p:cTn id="25" dur="2400"/>
                                        <p:tgtEl>
                                          <p:spTgt spid="4"/>
                                        </p:tgtEl>
                                      </p:cBhvr>
                                    </p:animEffect>
                                  </p:childTnLst>
                                </p:cTn>
                              </p:par>
                              <p:par>
                                <p:cTn id="26" presetID="2" presetClass="entr" presetSubtype="2" fill="hold" grpId="0" nodeType="withEffect">
                                  <p:stCondLst>
                                    <p:cond delay="1700"/>
                                  </p:stCondLst>
                                  <p:iterate type="lt">
                                    <p:tmPct val="23333"/>
                                  </p:iterate>
                                  <p:childTnLst>
                                    <p:set>
                                      <p:cBhvr>
                                        <p:cTn id="27" dur="1" fill="hold">
                                          <p:stCondLst>
                                            <p:cond delay="0"/>
                                          </p:stCondLst>
                                        </p:cTn>
                                        <p:tgtEl>
                                          <p:spTgt spid="2"/>
                                        </p:tgtEl>
                                        <p:attrNameLst>
                                          <p:attrName>style.visibility</p:attrName>
                                        </p:attrNameLst>
                                      </p:cBhvr>
                                      <p:to>
                                        <p:strVal val="visible"/>
                                      </p:to>
                                    </p:set>
                                    <p:anim calcmode="lin" valueType="num">
                                      <p:cBhvr additive="base">
                                        <p:cTn id="28" dur="500" fill="hold"/>
                                        <p:tgtEl>
                                          <p:spTgt spid="2"/>
                                        </p:tgtEl>
                                        <p:attrNameLst>
                                          <p:attrName>ppt_x</p:attrName>
                                        </p:attrNameLst>
                                      </p:cBhvr>
                                      <p:tavLst>
                                        <p:tav tm="0">
                                          <p:val>
                                            <p:strVal val="1+#ppt_w/2"/>
                                          </p:val>
                                        </p:tav>
                                        <p:tav tm="100000">
                                          <p:val>
                                            <p:strVal val="#ppt_x"/>
                                          </p:val>
                                        </p:tav>
                                      </p:tavLst>
                                    </p:anim>
                                    <p:anim calcmode="lin" valueType="num">
                                      <p:cBhvr additive="base">
                                        <p:cTn id="29" dur="500" fill="hold"/>
                                        <p:tgtEl>
                                          <p:spTgt spid="2"/>
                                        </p:tgtEl>
                                        <p:attrNameLst>
                                          <p:attrName>ppt_y</p:attrName>
                                        </p:attrNameLst>
                                      </p:cBhvr>
                                      <p:tavLst>
                                        <p:tav tm="0">
                                          <p:val>
                                            <p:strVal val="#ppt_y"/>
                                          </p:val>
                                        </p:tav>
                                        <p:tav tm="100000">
                                          <p:val>
                                            <p:strVal val="#ppt_y"/>
                                          </p:val>
                                        </p:tav>
                                      </p:tavLst>
                                    </p:anim>
                                  </p:childTnLst>
                                </p:cTn>
                              </p:par>
                            </p:childTnLst>
                          </p:cTn>
                        </p:par>
                        <p:par>
                          <p:cTn id="30" fill="hold">
                            <p:stCondLst>
                              <p:cond delay="8217"/>
                            </p:stCondLst>
                            <p:childTnLst>
                              <p:par>
                                <p:cTn id="31" presetID="10" presetClass="entr" presetSubtype="0"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childTnLst>
                          </p:cTn>
                        </p:par>
                        <p:par>
                          <p:cTn id="34" fill="hold">
                            <p:stCondLst>
                              <p:cond delay="8717"/>
                            </p:stCondLst>
                            <p:childTnLst>
                              <p:par>
                                <p:cTn id="35" presetID="10" presetClass="entr" presetSubtype="0" fill="hold"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par>
                          <p:cTn id="38" fill="hold">
                            <p:stCondLst>
                              <p:cond delay="9217"/>
                            </p:stCondLst>
                            <p:childTnLst>
                              <p:par>
                                <p:cTn id="39" presetID="42" presetClass="path" presetSubtype="0" accel="50000" decel="50000" fill="hold" nodeType="afterEffect">
                                  <p:stCondLst>
                                    <p:cond delay="0"/>
                                  </p:stCondLst>
                                  <p:childTnLst>
                                    <p:animMotion origin="layout" path="M -1.38889E-6 -6.17284E-7 L 0.42031 0.00093 " pathEditMode="relative" rAng="0" ptsTypes="AA">
                                      <p:cBhvr>
                                        <p:cTn id="40" dur="2000" fill="hold"/>
                                        <p:tgtEl>
                                          <p:spTgt spid="25"/>
                                        </p:tgtEl>
                                        <p:attrNameLst>
                                          <p:attrName>ppt_x</p:attrName>
                                          <p:attrName>ppt_y</p:attrName>
                                        </p:attrNameLst>
                                      </p:cBhvr>
                                      <p:rCtr x="21007" y="31"/>
                                    </p:animMotion>
                                  </p:childTnLst>
                                </p:cTn>
                              </p:par>
                              <p:par>
                                <p:cTn id="41" presetID="22" presetClass="entr" presetSubtype="8" fill="hold" grpId="0" nodeType="withEffect">
                                  <p:stCondLst>
                                    <p:cond delay="400"/>
                                  </p:stCondLst>
                                  <p:childTnLst>
                                    <p:set>
                                      <p:cBhvr>
                                        <p:cTn id="42" dur="1" fill="hold">
                                          <p:stCondLst>
                                            <p:cond delay="0"/>
                                          </p:stCondLst>
                                        </p:cTn>
                                        <p:tgtEl>
                                          <p:spTgt spid="24"/>
                                        </p:tgtEl>
                                        <p:attrNameLst>
                                          <p:attrName>style.visibility</p:attrName>
                                        </p:attrNameLst>
                                      </p:cBhvr>
                                      <p:to>
                                        <p:strVal val="visible"/>
                                      </p:to>
                                    </p:set>
                                    <p:animEffect transition="in" filter="wipe(left)">
                                      <p:cBhvr>
                                        <p:cTn id="43" dur="1600"/>
                                        <p:tgtEl>
                                          <p:spTgt spid="24"/>
                                        </p:tgtEl>
                                      </p:cBhvr>
                                    </p:animEffect>
                                  </p:childTnLst>
                                </p:cTn>
                              </p:par>
                            </p:childTnLst>
                          </p:cTn>
                        </p:par>
                        <p:par>
                          <p:cTn id="44" fill="hold">
                            <p:stCondLst>
                              <p:cond delay="11217"/>
                            </p:stCondLst>
                            <p:childTnLst>
                              <p:par>
                                <p:cTn id="45" presetID="10" presetClass="exit" presetSubtype="0" fill="hold" nodeType="afterEffect">
                                  <p:stCondLst>
                                    <p:cond delay="0"/>
                                  </p:stCondLst>
                                  <p:childTnLst>
                                    <p:animEffect transition="out" filter="fade">
                                      <p:cBhvr>
                                        <p:cTn id="46" dur="500"/>
                                        <p:tgtEl>
                                          <p:spTgt spid="25"/>
                                        </p:tgtEl>
                                      </p:cBhvr>
                                    </p:animEffect>
                                    <p:set>
                                      <p:cBhvr>
                                        <p:cTn id="47" dur="1" fill="hold">
                                          <p:stCondLst>
                                            <p:cond delay="499"/>
                                          </p:stCondLst>
                                        </p:cTn>
                                        <p:tgtEl>
                                          <p:spTgt spid="25"/>
                                        </p:tgtEl>
                                        <p:attrNameLst>
                                          <p:attrName>style.visibility</p:attrName>
                                        </p:attrNameLst>
                                      </p:cBhvr>
                                      <p:to>
                                        <p:strVal val="hidden"/>
                                      </p:to>
                                    </p:set>
                                  </p:childTnLst>
                                </p:cTn>
                              </p:par>
                            </p:childTnLst>
                          </p:cTn>
                        </p:par>
                        <p:par>
                          <p:cTn id="48" fill="hold">
                            <p:stCondLst>
                              <p:cond delay="11717"/>
                            </p:stCondLst>
                            <p:childTnLst>
                              <p:par>
                                <p:cTn id="49" presetID="22" presetClass="entr" presetSubtype="2" fill="hold" grpId="0"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wipe(right)">
                                      <p:cBhvr>
                                        <p:cTn id="51" dur="500"/>
                                        <p:tgtEl>
                                          <p:spTgt spid="6"/>
                                        </p:tgtEl>
                                      </p:cBhvr>
                                    </p:animEffect>
                                  </p:childTnLst>
                                </p:cTn>
                              </p:par>
                              <p:par>
                                <p:cTn id="52" presetID="26" presetClass="entr" presetSubtype="0" fill="hold" grpId="0" nodeType="with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wipe(down)">
                                      <p:cBhvr>
                                        <p:cTn id="54" dur="580">
                                          <p:stCondLst>
                                            <p:cond delay="0"/>
                                          </p:stCondLst>
                                        </p:cTn>
                                        <p:tgtEl>
                                          <p:spTgt spid="3"/>
                                        </p:tgtEl>
                                      </p:cBhvr>
                                    </p:animEffect>
                                    <p:anim calcmode="lin" valueType="num">
                                      <p:cBhvr>
                                        <p:cTn id="55"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56"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57"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58"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59"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60" dur="26">
                                          <p:stCondLst>
                                            <p:cond delay="650"/>
                                          </p:stCondLst>
                                        </p:cTn>
                                        <p:tgtEl>
                                          <p:spTgt spid="3"/>
                                        </p:tgtEl>
                                      </p:cBhvr>
                                      <p:to x="100000" y="60000"/>
                                    </p:animScale>
                                    <p:animScale>
                                      <p:cBhvr>
                                        <p:cTn id="61" dur="166" decel="50000">
                                          <p:stCondLst>
                                            <p:cond delay="676"/>
                                          </p:stCondLst>
                                        </p:cTn>
                                        <p:tgtEl>
                                          <p:spTgt spid="3"/>
                                        </p:tgtEl>
                                      </p:cBhvr>
                                      <p:to x="100000" y="100000"/>
                                    </p:animScale>
                                    <p:animScale>
                                      <p:cBhvr>
                                        <p:cTn id="62" dur="26">
                                          <p:stCondLst>
                                            <p:cond delay="1312"/>
                                          </p:stCondLst>
                                        </p:cTn>
                                        <p:tgtEl>
                                          <p:spTgt spid="3"/>
                                        </p:tgtEl>
                                      </p:cBhvr>
                                      <p:to x="100000" y="80000"/>
                                    </p:animScale>
                                    <p:animScale>
                                      <p:cBhvr>
                                        <p:cTn id="63" dur="166" decel="50000">
                                          <p:stCondLst>
                                            <p:cond delay="1338"/>
                                          </p:stCondLst>
                                        </p:cTn>
                                        <p:tgtEl>
                                          <p:spTgt spid="3"/>
                                        </p:tgtEl>
                                      </p:cBhvr>
                                      <p:to x="100000" y="100000"/>
                                    </p:animScale>
                                    <p:animScale>
                                      <p:cBhvr>
                                        <p:cTn id="64" dur="26">
                                          <p:stCondLst>
                                            <p:cond delay="1642"/>
                                          </p:stCondLst>
                                        </p:cTn>
                                        <p:tgtEl>
                                          <p:spTgt spid="3"/>
                                        </p:tgtEl>
                                      </p:cBhvr>
                                      <p:to x="100000" y="90000"/>
                                    </p:animScale>
                                    <p:animScale>
                                      <p:cBhvr>
                                        <p:cTn id="65" dur="166" decel="50000">
                                          <p:stCondLst>
                                            <p:cond delay="1668"/>
                                          </p:stCondLst>
                                        </p:cTn>
                                        <p:tgtEl>
                                          <p:spTgt spid="3"/>
                                        </p:tgtEl>
                                      </p:cBhvr>
                                      <p:to x="100000" y="100000"/>
                                    </p:animScale>
                                    <p:animScale>
                                      <p:cBhvr>
                                        <p:cTn id="66" dur="26">
                                          <p:stCondLst>
                                            <p:cond delay="1808"/>
                                          </p:stCondLst>
                                        </p:cTn>
                                        <p:tgtEl>
                                          <p:spTgt spid="3"/>
                                        </p:tgtEl>
                                      </p:cBhvr>
                                      <p:to x="100000" y="95000"/>
                                    </p:animScale>
                                    <p:animScale>
                                      <p:cBhvr>
                                        <p:cTn id="67"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3" grpId="0" animBg="1"/>
      <p:bldP spid="24" grpId="0"/>
      <p:bldP spid="2" grpId="0"/>
      <p:bldP spid="6" grpId="0"/>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6AC084C3-FD3E-4AD1-A01B-0C229CCE7684}"/>
              </a:ext>
            </a:extLst>
          </p:cNvPr>
          <p:cNvSpPr/>
          <p:nvPr/>
        </p:nvSpPr>
        <p:spPr>
          <a:xfrm>
            <a:off x="247867" y="101802"/>
            <a:ext cx="7618318" cy="369332"/>
          </a:xfrm>
          <a:prstGeom prst="rect">
            <a:avLst/>
          </a:prstGeom>
        </p:spPr>
        <p:txBody>
          <a:bodyPr wrap="square">
            <a:spAutoFit/>
          </a:bodyPr>
          <a:lstStyle/>
          <a:p>
            <a:r>
              <a:rPr lang="ru-RU" b="1" dirty="0">
                <a:latin typeface="Times New Roman" panose="02020603050405020304" pitchFamily="18" charset="0"/>
                <a:cs typeface="Times New Roman" panose="02020603050405020304" pitchFamily="18" charset="0"/>
              </a:rPr>
              <a:t>1. </a:t>
            </a:r>
            <a:r>
              <a:rPr lang="en-US" b="1" dirty="0">
                <a:latin typeface="Times New Roman" panose="02020603050405020304" pitchFamily="18" charset="0"/>
                <a:cs typeface="Times New Roman" panose="02020603050405020304" pitchFamily="18" charset="0"/>
              </a:rPr>
              <a:t>a</a:t>
            </a:r>
            <a:r>
              <a:rPr lang="ru-RU" b="1"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e</a:t>
            </a:r>
            <a:r>
              <a:rPr lang="ru-RU" b="1"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o</a:t>
            </a:r>
            <a:r>
              <a:rPr lang="ru-RU" b="1"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p</a:t>
            </a:r>
            <a:r>
              <a:rPr lang="ru-RU" b="1"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c</a:t>
            </a:r>
            <a:r>
              <a:rPr lang="ru-RU" b="1" dirty="0">
                <a:latin typeface="Times New Roman" panose="02020603050405020304" pitchFamily="18" charset="0"/>
                <a:cs typeface="Times New Roman" panose="02020603050405020304" pitchFamily="18" charset="0"/>
              </a:rPr>
              <a:t>  кириллица </a:t>
            </a:r>
            <a:r>
              <a:rPr lang="ru-RU" b="1" dirty="0" err="1">
                <a:latin typeface="Times New Roman" panose="02020603050405020304" pitchFamily="18" charset="0"/>
                <a:cs typeface="Times New Roman" panose="02020603050405020304" pitchFamily="18" charset="0"/>
              </a:rPr>
              <a:t>әріптерінен</a:t>
            </a:r>
            <a:r>
              <a:rPr lang="ru-RU" b="1" dirty="0">
                <a:latin typeface="Times New Roman" panose="02020603050405020304" pitchFamily="18" charset="0"/>
                <a:cs typeface="Times New Roman" panose="02020603050405020304" pitchFamily="18" charset="0"/>
              </a:rPr>
              <a:t>  </a:t>
            </a:r>
            <a:r>
              <a:rPr lang="ru-RU" b="1" dirty="0" err="1">
                <a:latin typeface="Times New Roman" panose="02020603050405020304" pitchFamily="18" charset="0"/>
                <a:cs typeface="Times New Roman" panose="02020603050405020304" pitchFamily="18" charset="0"/>
              </a:rPr>
              <a:t>латын</a:t>
            </a:r>
            <a:r>
              <a:rPr lang="ru-RU" b="1" dirty="0">
                <a:latin typeface="Times New Roman" panose="02020603050405020304" pitchFamily="18" charset="0"/>
                <a:cs typeface="Times New Roman" panose="02020603050405020304" pitchFamily="18" charset="0"/>
              </a:rPr>
              <a:t> </a:t>
            </a:r>
            <a:r>
              <a:rPr lang="ru-RU" b="1" dirty="0" err="1">
                <a:latin typeface="Times New Roman" panose="02020603050405020304" pitchFamily="18" charset="0"/>
                <a:cs typeface="Times New Roman" panose="02020603050405020304" pitchFamily="18" charset="0"/>
              </a:rPr>
              <a:t>әріптеріне</a:t>
            </a:r>
            <a:r>
              <a:rPr lang="ru-RU" b="1" dirty="0">
                <a:latin typeface="Times New Roman" panose="02020603050405020304" pitchFamily="18" charset="0"/>
                <a:cs typeface="Times New Roman" panose="02020603050405020304" pitchFamily="18" charset="0"/>
              </a:rPr>
              <a:t> </a:t>
            </a:r>
            <a:r>
              <a:rPr lang="ru-RU" b="1" dirty="0" err="1">
                <a:latin typeface="Times New Roman" panose="02020603050405020304" pitchFamily="18" charset="0"/>
                <a:cs typeface="Times New Roman" panose="02020603050405020304" pitchFamily="18" charset="0"/>
              </a:rPr>
              <a:t>ауыстыру</a:t>
            </a:r>
            <a:r>
              <a:rPr lang="ru-RU" b="1" dirty="0">
                <a:latin typeface="Times New Roman" panose="02020603050405020304" pitchFamily="18" charset="0"/>
                <a:cs typeface="Times New Roman" panose="02020603050405020304" pitchFamily="18" charset="0"/>
              </a:rPr>
              <a:t>.</a:t>
            </a:r>
          </a:p>
        </p:txBody>
      </p:sp>
      <p:pic>
        <p:nvPicPr>
          <p:cNvPr id="19" name="Рисунок 18">
            <a:extLst>
              <a:ext uri="{FF2B5EF4-FFF2-40B4-BE49-F238E27FC236}">
                <a16:creationId xmlns:a16="http://schemas.microsoft.com/office/drawing/2014/main" id="{9A06FADE-EFFC-4E3A-BABC-C457C679866E}"/>
              </a:ext>
            </a:extLst>
          </p:cNvPr>
          <p:cNvPicPr>
            <a:picLocks noChangeAspect="1"/>
          </p:cNvPicPr>
          <p:nvPr/>
        </p:nvPicPr>
        <p:blipFill>
          <a:blip r:embed="rId2"/>
          <a:stretch>
            <a:fillRect/>
          </a:stretch>
        </p:blipFill>
        <p:spPr>
          <a:xfrm>
            <a:off x="247867" y="632178"/>
            <a:ext cx="4154800" cy="4224854"/>
          </a:xfrm>
          <a:prstGeom prst="rect">
            <a:avLst/>
          </a:prstGeom>
          <a:ln>
            <a:noFill/>
          </a:ln>
          <a:effectLst>
            <a:outerShdw blurRad="190500" algn="tl" rotWithShape="0">
              <a:srgbClr val="000000">
                <a:alpha val="70000"/>
              </a:srgbClr>
            </a:outerShdw>
          </a:effectLst>
        </p:spPr>
      </p:pic>
      <p:pic>
        <p:nvPicPr>
          <p:cNvPr id="20" name="Рисунок 19">
            <a:extLst>
              <a:ext uri="{FF2B5EF4-FFF2-40B4-BE49-F238E27FC236}">
                <a16:creationId xmlns:a16="http://schemas.microsoft.com/office/drawing/2014/main" id="{E55B36C9-DFF6-4E7D-9679-53BEB3DBE9BC}"/>
              </a:ext>
            </a:extLst>
          </p:cNvPr>
          <p:cNvPicPr>
            <a:picLocks noChangeAspect="1"/>
          </p:cNvPicPr>
          <p:nvPr/>
        </p:nvPicPr>
        <p:blipFill>
          <a:blip r:embed="rId3"/>
          <a:stretch>
            <a:fillRect/>
          </a:stretch>
        </p:blipFill>
        <p:spPr>
          <a:xfrm>
            <a:off x="4402667" y="632178"/>
            <a:ext cx="4263926" cy="423225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8731009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6" presetClass="entr" presetSubtype="16" fill="hold"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circle(in)">
                                      <p:cBhvr>
                                        <p:cTn id="12" dur="2000"/>
                                        <p:tgtEl>
                                          <p:spTgt spid="19"/>
                                        </p:tgtEl>
                                      </p:cBhvr>
                                    </p:animEffect>
                                  </p:childTnLst>
                                </p:cTn>
                              </p:par>
                              <p:par>
                                <p:cTn id="13" presetID="6" presetClass="entr" presetSubtype="16"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circle(in)">
                                      <p:cBhvr>
                                        <p:cTn id="15" dur="2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894447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59114086-960E-4CAC-BB03-355851E02508}"/>
              </a:ext>
            </a:extLst>
          </p:cNvPr>
          <p:cNvSpPr/>
          <p:nvPr/>
        </p:nvSpPr>
        <p:spPr>
          <a:xfrm>
            <a:off x="316088" y="85576"/>
            <a:ext cx="2088905"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2.Синонимайзер</a:t>
            </a:r>
          </a:p>
        </p:txBody>
      </p:sp>
      <p:pic>
        <p:nvPicPr>
          <p:cNvPr id="4" name="Рисунок 3">
            <a:extLst>
              <a:ext uri="{FF2B5EF4-FFF2-40B4-BE49-F238E27FC236}">
                <a16:creationId xmlns:a16="http://schemas.microsoft.com/office/drawing/2014/main" id="{20D0C4AD-469D-497F-9D96-109264601B97}"/>
              </a:ext>
            </a:extLst>
          </p:cNvPr>
          <p:cNvPicPr>
            <a:picLocks noChangeAspect="1"/>
          </p:cNvPicPr>
          <p:nvPr/>
        </p:nvPicPr>
        <p:blipFill>
          <a:blip r:embed="rId2"/>
          <a:stretch>
            <a:fillRect/>
          </a:stretch>
        </p:blipFill>
        <p:spPr>
          <a:xfrm>
            <a:off x="316088" y="632179"/>
            <a:ext cx="8105423" cy="402563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2138201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42" presetClass="entr" presetSubtype="0" fill="hold" nodeType="withEffect">
                                  <p:stCondLst>
                                    <p:cond delay="25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anim calcmode="lin" valueType="num">
                                      <p:cBhvr>
                                        <p:cTn id="11"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2"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086003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69B38D0A-61B7-4D08-A250-5D2A322B7B6B}"/>
              </a:ext>
            </a:extLst>
          </p:cNvPr>
          <p:cNvSpPr/>
          <p:nvPr/>
        </p:nvSpPr>
        <p:spPr>
          <a:xfrm>
            <a:off x="395111" y="160141"/>
            <a:ext cx="4796762"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3.Автоматты тасымалдарды пайдалану</a:t>
            </a:r>
            <a:endParaRPr lang="ru-KZ" sz="2000" b="1" dirty="0">
              <a:latin typeface="Times New Roman" panose="02020603050405020304" pitchFamily="18" charset="0"/>
              <a:cs typeface="Times New Roman" panose="02020603050405020304" pitchFamily="18" charset="0"/>
            </a:endParaRPr>
          </a:p>
        </p:txBody>
      </p:sp>
      <p:pic>
        <p:nvPicPr>
          <p:cNvPr id="4" name="Рисунок 3">
            <a:extLst>
              <a:ext uri="{FF2B5EF4-FFF2-40B4-BE49-F238E27FC236}">
                <a16:creationId xmlns:a16="http://schemas.microsoft.com/office/drawing/2014/main" id="{D9113BDD-34DB-4D93-BC1F-0B8A57F2AD70}"/>
              </a:ext>
            </a:extLst>
          </p:cNvPr>
          <p:cNvPicPr>
            <a:picLocks noChangeAspect="1"/>
          </p:cNvPicPr>
          <p:nvPr/>
        </p:nvPicPr>
        <p:blipFill>
          <a:blip r:embed="rId2"/>
          <a:stretch>
            <a:fillRect/>
          </a:stretch>
        </p:blipFill>
        <p:spPr>
          <a:xfrm>
            <a:off x="395111" y="666044"/>
            <a:ext cx="7845778" cy="420442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2519467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118343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09F3B9D3-176E-4473-A2CD-9F9ADD13D5A2}"/>
              </a:ext>
            </a:extLst>
          </p:cNvPr>
          <p:cNvSpPr/>
          <p:nvPr/>
        </p:nvSpPr>
        <p:spPr>
          <a:xfrm>
            <a:off x="493889" y="179534"/>
            <a:ext cx="1765035"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4.Шингл әдісі</a:t>
            </a:r>
          </a:p>
        </p:txBody>
      </p:sp>
      <p:pic>
        <p:nvPicPr>
          <p:cNvPr id="6" name="Рисунок 5">
            <a:extLst>
              <a:ext uri="{FF2B5EF4-FFF2-40B4-BE49-F238E27FC236}">
                <a16:creationId xmlns:a16="http://schemas.microsoft.com/office/drawing/2014/main" id="{29932337-A7ED-4228-9CBB-727DC54CA50D}"/>
              </a:ext>
            </a:extLst>
          </p:cNvPr>
          <p:cNvPicPr>
            <a:picLocks noChangeAspect="1"/>
          </p:cNvPicPr>
          <p:nvPr/>
        </p:nvPicPr>
        <p:blipFill>
          <a:blip r:embed="rId2"/>
          <a:stretch>
            <a:fillRect/>
          </a:stretch>
        </p:blipFill>
        <p:spPr>
          <a:xfrm>
            <a:off x="493889" y="790222"/>
            <a:ext cx="7769578" cy="397368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473619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44456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FE633608-AF0D-4B69-A42B-9FD2B26B2D02}"/>
              </a:ext>
            </a:extLst>
          </p:cNvPr>
          <p:cNvSpPr/>
          <p:nvPr/>
        </p:nvSpPr>
        <p:spPr>
          <a:xfrm>
            <a:off x="454378" y="182719"/>
            <a:ext cx="6067778" cy="400110"/>
          </a:xfrm>
          <a:prstGeom prst="rect">
            <a:avLst/>
          </a:prstGeom>
        </p:spPr>
        <p:txBody>
          <a:bodyPr wrap="square">
            <a:spAutoFit/>
          </a:bodyPr>
          <a:lstStyle/>
          <a:p>
            <a:r>
              <a:rPr lang="kk-KZ" sz="2000" b="1" dirty="0">
                <a:latin typeface="Times New Roman" panose="02020603050405020304" pitchFamily="18" charset="0"/>
                <a:cs typeface="Times New Roman" panose="02020603050405020304" pitchFamily="18" charset="0"/>
              </a:rPr>
              <a:t>5.Мәтінді басқа тілдерге аудару және кері аудару</a:t>
            </a:r>
          </a:p>
        </p:txBody>
      </p:sp>
      <p:pic>
        <p:nvPicPr>
          <p:cNvPr id="5" name="Рисунок 4">
            <a:extLst>
              <a:ext uri="{FF2B5EF4-FFF2-40B4-BE49-F238E27FC236}">
                <a16:creationId xmlns:a16="http://schemas.microsoft.com/office/drawing/2014/main" id="{E5D0158E-CCBD-4F38-9B76-78304947B5C4}"/>
              </a:ext>
            </a:extLst>
          </p:cNvPr>
          <p:cNvPicPr>
            <a:picLocks noChangeAspect="1"/>
          </p:cNvPicPr>
          <p:nvPr/>
        </p:nvPicPr>
        <p:blipFill>
          <a:blip r:embed="rId2"/>
          <a:stretch>
            <a:fillRect/>
          </a:stretch>
        </p:blipFill>
        <p:spPr>
          <a:xfrm>
            <a:off x="389467" y="955187"/>
            <a:ext cx="2805289" cy="177235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Рисунок 5">
            <a:extLst>
              <a:ext uri="{FF2B5EF4-FFF2-40B4-BE49-F238E27FC236}">
                <a16:creationId xmlns:a16="http://schemas.microsoft.com/office/drawing/2014/main" id="{04C8BDFD-D714-4ACC-B298-3D182A9F382A}"/>
              </a:ext>
            </a:extLst>
          </p:cNvPr>
          <p:cNvPicPr>
            <a:picLocks noChangeAspect="1"/>
          </p:cNvPicPr>
          <p:nvPr/>
        </p:nvPicPr>
        <p:blipFill>
          <a:blip r:embed="rId3"/>
          <a:stretch>
            <a:fillRect/>
          </a:stretch>
        </p:blipFill>
        <p:spPr>
          <a:xfrm>
            <a:off x="3145366" y="3188425"/>
            <a:ext cx="2853268" cy="177235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Рисунок 6">
            <a:extLst>
              <a:ext uri="{FF2B5EF4-FFF2-40B4-BE49-F238E27FC236}">
                <a16:creationId xmlns:a16="http://schemas.microsoft.com/office/drawing/2014/main" id="{E7F124FE-37E6-4520-8463-32F40E65BAAA}"/>
              </a:ext>
            </a:extLst>
          </p:cNvPr>
          <p:cNvPicPr>
            <a:picLocks noChangeAspect="1"/>
          </p:cNvPicPr>
          <p:nvPr/>
        </p:nvPicPr>
        <p:blipFill>
          <a:blip r:embed="rId4"/>
          <a:stretch>
            <a:fillRect/>
          </a:stretch>
        </p:blipFill>
        <p:spPr>
          <a:xfrm>
            <a:off x="5949243" y="955187"/>
            <a:ext cx="2805290" cy="177235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02558366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par>
                                <p:cTn id="13" presetID="16" presetClass="entr" presetSubtype="21"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par>
                                <p:cTn id="16" presetID="16" presetClass="entr" presetSubtype="21"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885547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5" name="直接连接符 94"/>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2" name="TextBox 101"/>
          <p:cNvSpPr txBox="1"/>
          <p:nvPr/>
        </p:nvSpPr>
        <p:spPr>
          <a:xfrm>
            <a:off x="1725126" y="4156891"/>
            <a:ext cx="2872135" cy="400110"/>
          </a:xfrm>
          <a:prstGeom prst="rect">
            <a:avLst/>
          </a:prstGeom>
          <a:noFill/>
        </p:spPr>
        <p:txBody>
          <a:bodyPr wrap="square" rtlCol="0">
            <a:spAutoFit/>
          </a:bodyPr>
          <a:lstStyle/>
          <a:p>
            <a:pPr algn="ctr"/>
            <a:r>
              <a:rPr lang="kk-KZ" altLang="zh-CN" sz="2000" dirty="0">
                <a:solidFill>
                  <a:schemeClr val="tx2"/>
                </a:solidFill>
                <a:latin typeface="Times New Roman" panose="02020603050405020304" pitchFamily="18" charset="0"/>
                <a:ea typeface="Kozuka Gothic Pro R" pitchFamily="34" charset="-128"/>
                <a:cs typeface="Times New Roman" panose="02020603050405020304" pitchFamily="18" charset="0"/>
              </a:rPr>
              <a:t>Жүйе маңыздылығы</a:t>
            </a:r>
            <a:endParaRPr lang="en-US" altLang="zh-CN" sz="2000" dirty="0">
              <a:solidFill>
                <a:schemeClr val="tx2"/>
              </a:solidFill>
              <a:latin typeface="Times New Roman" panose="02020603050405020304" pitchFamily="18" charset="0"/>
              <a:ea typeface="Kozuka Gothic Pro R" pitchFamily="34" charset="-128"/>
              <a:cs typeface="Times New Roman" panose="02020603050405020304" pitchFamily="18" charset="0"/>
            </a:endParaRPr>
          </a:p>
        </p:txBody>
      </p:sp>
      <p:sp>
        <p:nvSpPr>
          <p:cNvPr id="105" name="椭圆 104"/>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p:nvPr/>
        </p:nvSpPr>
        <p:spPr>
          <a:xfrm>
            <a:off x="1741714" y="2220686"/>
            <a:ext cx="5660572" cy="1204692"/>
          </a:xfrm>
          <a:custGeom>
            <a:avLst/>
            <a:gdLst>
              <a:gd name="connsiteX0" fmla="*/ 0 w 5660572"/>
              <a:gd name="connsiteY0" fmla="*/ 14514 h 1204692"/>
              <a:gd name="connsiteX1" fmla="*/ 1407886 w 5660572"/>
              <a:gd name="connsiteY1" fmla="*/ 1204685 h 1204692"/>
              <a:gd name="connsiteX2" fmla="*/ 2815772 w 5660572"/>
              <a:gd name="connsiteY2" fmla="*/ 0 h 1204692"/>
              <a:gd name="connsiteX3" fmla="*/ 4267200 w 5660572"/>
              <a:gd name="connsiteY3" fmla="*/ 1204685 h 1204692"/>
              <a:gd name="connsiteX4" fmla="*/ 5660572 w 5660572"/>
              <a:gd name="connsiteY4" fmla="*/ 0 h 1204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60572" h="1204692">
                <a:moveTo>
                  <a:pt x="0" y="14514"/>
                </a:moveTo>
                <a:cubicBezTo>
                  <a:pt x="469295" y="610809"/>
                  <a:pt x="938591" y="1207104"/>
                  <a:pt x="1407886" y="1204685"/>
                </a:cubicBezTo>
                <a:cubicBezTo>
                  <a:pt x="1877181" y="1202266"/>
                  <a:pt x="2339220" y="0"/>
                  <a:pt x="2815772" y="0"/>
                </a:cubicBezTo>
                <a:cubicBezTo>
                  <a:pt x="3292324" y="0"/>
                  <a:pt x="3793067" y="1204685"/>
                  <a:pt x="4267200" y="1204685"/>
                </a:cubicBezTo>
                <a:cubicBezTo>
                  <a:pt x="4741333" y="1204685"/>
                  <a:pt x="5411410" y="152400"/>
                  <a:pt x="5660572" y="0"/>
                </a:cubicBezTo>
              </a:path>
            </a:pathLst>
          </a:custGeom>
          <a:ln w="76200">
            <a:solidFill>
              <a:srgbClr val="1A3F6C"/>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rgbClr val="1A3F6C"/>
              </a:solidFill>
            </a:endParaRPr>
          </a:p>
        </p:txBody>
      </p:sp>
      <p:grpSp>
        <p:nvGrpSpPr>
          <p:cNvPr id="10" name="组合 9"/>
          <p:cNvGrpSpPr/>
          <p:nvPr/>
        </p:nvGrpSpPr>
        <p:grpSpPr>
          <a:xfrm>
            <a:off x="1180871" y="1661152"/>
            <a:ext cx="1139038" cy="1139038"/>
            <a:chOff x="1180871" y="1661152"/>
            <a:chExt cx="1139038" cy="1139038"/>
          </a:xfrm>
        </p:grpSpPr>
        <p:grpSp>
          <p:nvGrpSpPr>
            <p:cNvPr id="110" name="组合 109"/>
            <p:cNvGrpSpPr/>
            <p:nvPr/>
          </p:nvGrpSpPr>
          <p:grpSpPr>
            <a:xfrm>
              <a:off x="1180871" y="1661152"/>
              <a:ext cx="1139038" cy="1139038"/>
              <a:chOff x="304800" y="673100"/>
              <a:chExt cx="4000500" cy="4000500"/>
            </a:xfrm>
            <a:effectLst>
              <a:outerShdw blurRad="444500" dist="254000" dir="8100000" algn="tr" rotWithShape="0">
                <a:prstClr val="black">
                  <a:alpha val="50000"/>
                </a:prstClr>
              </a:outerShdw>
            </a:effectLst>
          </p:grpSpPr>
          <p:sp>
            <p:nvSpPr>
              <p:cNvPr id="112" name="同心圆 11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13" name="椭圆 11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4" name="TextBox 133"/>
            <p:cNvSpPr txBox="1"/>
            <p:nvPr/>
          </p:nvSpPr>
          <p:spPr>
            <a:xfrm>
              <a:off x="1459284" y="1876728"/>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1</a:t>
              </a:r>
              <a:endParaRPr lang="zh-CN" altLang="en-US" sz="4000" dirty="0">
                <a:solidFill>
                  <a:srgbClr val="1A3F6C"/>
                </a:solidFill>
                <a:latin typeface="Watford DB" pitchFamily="2" charset="0"/>
                <a:ea typeface="造字工房劲黑（非商用）常规体" pitchFamily="50" charset="-122"/>
              </a:endParaRPr>
            </a:p>
          </p:txBody>
        </p:sp>
      </p:grpSp>
      <p:grpSp>
        <p:nvGrpSpPr>
          <p:cNvPr id="30" name="组合 29"/>
          <p:cNvGrpSpPr/>
          <p:nvPr/>
        </p:nvGrpSpPr>
        <p:grpSpPr>
          <a:xfrm>
            <a:off x="2591676" y="2836786"/>
            <a:ext cx="1139038" cy="1139038"/>
            <a:chOff x="2591676" y="2836786"/>
            <a:chExt cx="1139038" cy="1139038"/>
          </a:xfrm>
        </p:grpSpPr>
        <p:grpSp>
          <p:nvGrpSpPr>
            <p:cNvPr id="120" name="组合 119"/>
            <p:cNvGrpSpPr/>
            <p:nvPr/>
          </p:nvGrpSpPr>
          <p:grpSpPr>
            <a:xfrm>
              <a:off x="2591676" y="2836786"/>
              <a:ext cx="1139038" cy="1139038"/>
              <a:chOff x="304800" y="673100"/>
              <a:chExt cx="4000500" cy="4000500"/>
            </a:xfrm>
            <a:effectLst>
              <a:outerShdw blurRad="444500" dist="254000" dir="8100000" algn="tr" rotWithShape="0">
                <a:prstClr val="black">
                  <a:alpha val="50000"/>
                </a:prstClr>
              </a:outerShdw>
            </a:effectLst>
          </p:grpSpPr>
          <p:sp>
            <p:nvSpPr>
              <p:cNvPr id="122" name="同心圆 12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23" name="椭圆 12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5" name="TextBox 134"/>
            <p:cNvSpPr txBox="1"/>
            <p:nvPr/>
          </p:nvSpPr>
          <p:spPr>
            <a:xfrm>
              <a:off x="2870089" y="3052362"/>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2</a:t>
              </a:r>
              <a:endParaRPr lang="zh-CN" altLang="en-US" sz="4000" dirty="0">
                <a:solidFill>
                  <a:srgbClr val="1A3F6C"/>
                </a:solidFill>
                <a:latin typeface="Watford DB" pitchFamily="2" charset="0"/>
                <a:ea typeface="造字工房劲黑（非商用）常规体" pitchFamily="50" charset="-122"/>
              </a:endParaRPr>
            </a:p>
          </p:txBody>
        </p:sp>
      </p:grpSp>
      <p:grpSp>
        <p:nvGrpSpPr>
          <p:cNvPr id="31" name="组合 30"/>
          <p:cNvGrpSpPr/>
          <p:nvPr/>
        </p:nvGrpSpPr>
        <p:grpSpPr>
          <a:xfrm>
            <a:off x="4002481" y="1661152"/>
            <a:ext cx="1139038" cy="1139038"/>
            <a:chOff x="4002481" y="1661152"/>
            <a:chExt cx="1139038" cy="1139038"/>
          </a:xfrm>
        </p:grpSpPr>
        <p:grpSp>
          <p:nvGrpSpPr>
            <p:cNvPr id="130" name="组合 129"/>
            <p:cNvGrpSpPr/>
            <p:nvPr/>
          </p:nvGrpSpPr>
          <p:grpSpPr>
            <a:xfrm>
              <a:off x="4002481" y="1661152"/>
              <a:ext cx="1139038" cy="1139038"/>
              <a:chOff x="304800" y="673100"/>
              <a:chExt cx="4000500" cy="4000500"/>
            </a:xfrm>
            <a:effectLst>
              <a:outerShdw blurRad="444500" dist="254000" dir="8100000" algn="tr" rotWithShape="0">
                <a:prstClr val="black">
                  <a:alpha val="50000"/>
                </a:prstClr>
              </a:outerShdw>
            </a:effectLst>
          </p:grpSpPr>
          <p:sp>
            <p:nvSpPr>
              <p:cNvPr id="132" name="同心圆 13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33" name="椭圆 13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6" name="TextBox 135"/>
            <p:cNvSpPr txBox="1"/>
            <p:nvPr/>
          </p:nvSpPr>
          <p:spPr>
            <a:xfrm>
              <a:off x="4280894" y="1876728"/>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3</a:t>
              </a:r>
              <a:endParaRPr lang="zh-CN" altLang="en-US" sz="4000" dirty="0">
                <a:solidFill>
                  <a:srgbClr val="1A3F6C"/>
                </a:solidFill>
                <a:latin typeface="Watford DB" pitchFamily="2" charset="0"/>
                <a:ea typeface="造字工房劲黑（非商用）常规体" pitchFamily="50" charset="-122"/>
              </a:endParaRPr>
            </a:p>
          </p:txBody>
        </p:sp>
      </p:grpSp>
      <p:grpSp>
        <p:nvGrpSpPr>
          <p:cNvPr id="32" name="组合 31"/>
          <p:cNvGrpSpPr/>
          <p:nvPr/>
        </p:nvGrpSpPr>
        <p:grpSpPr>
          <a:xfrm>
            <a:off x="5413286" y="2836786"/>
            <a:ext cx="1139038" cy="1139038"/>
            <a:chOff x="5413286" y="2836786"/>
            <a:chExt cx="1139038" cy="1139038"/>
          </a:xfrm>
        </p:grpSpPr>
        <p:grpSp>
          <p:nvGrpSpPr>
            <p:cNvPr id="115" name="组合 114"/>
            <p:cNvGrpSpPr/>
            <p:nvPr/>
          </p:nvGrpSpPr>
          <p:grpSpPr>
            <a:xfrm>
              <a:off x="5413286" y="2836786"/>
              <a:ext cx="1139038" cy="1139038"/>
              <a:chOff x="304800" y="673100"/>
              <a:chExt cx="4000500" cy="4000500"/>
            </a:xfrm>
            <a:effectLst>
              <a:outerShdw blurRad="444500" dist="254000" dir="8100000" algn="tr" rotWithShape="0">
                <a:prstClr val="black">
                  <a:alpha val="50000"/>
                </a:prstClr>
              </a:outerShdw>
            </a:effectLst>
          </p:grpSpPr>
          <p:sp>
            <p:nvSpPr>
              <p:cNvPr id="117" name="同心圆 11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18" name="椭圆 11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37" name="TextBox 136"/>
            <p:cNvSpPr txBox="1"/>
            <p:nvPr/>
          </p:nvSpPr>
          <p:spPr>
            <a:xfrm>
              <a:off x="5691699" y="3052362"/>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4</a:t>
              </a:r>
              <a:endParaRPr lang="zh-CN" altLang="en-US" sz="4000" dirty="0">
                <a:solidFill>
                  <a:srgbClr val="1A3F6C"/>
                </a:solidFill>
                <a:latin typeface="Watford DB" pitchFamily="2" charset="0"/>
                <a:ea typeface="造字工房劲黑（非商用）常规体" pitchFamily="50" charset="-122"/>
              </a:endParaRPr>
            </a:p>
          </p:txBody>
        </p:sp>
      </p:grpSp>
      <p:grpSp>
        <p:nvGrpSpPr>
          <p:cNvPr id="33" name="组合 32"/>
          <p:cNvGrpSpPr/>
          <p:nvPr/>
        </p:nvGrpSpPr>
        <p:grpSpPr>
          <a:xfrm>
            <a:off x="6824091" y="1661152"/>
            <a:ext cx="1139038" cy="1139038"/>
            <a:chOff x="6824091" y="1661152"/>
            <a:chExt cx="1139038" cy="1139038"/>
          </a:xfrm>
        </p:grpSpPr>
        <p:grpSp>
          <p:nvGrpSpPr>
            <p:cNvPr id="125" name="组合 124"/>
            <p:cNvGrpSpPr/>
            <p:nvPr/>
          </p:nvGrpSpPr>
          <p:grpSpPr>
            <a:xfrm>
              <a:off x="6824091" y="1661152"/>
              <a:ext cx="1139038" cy="1139038"/>
              <a:chOff x="304800" y="673100"/>
              <a:chExt cx="4000500" cy="4000500"/>
            </a:xfrm>
            <a:effectLst>
              <a:outerShdw blurRad="444500" dist="254000" dir="8100000" algn="tr" rotWithShape="0">
                <a:prstClr val="black">
                  <a:alpha val="50000"/>
                </a:prstClr>
              </a:outerShdw>
            </a:effectLst>
          </p:grpSpPr>
          <p:sp>
            <p:nvSpPr>
              <p:cNvPr id="127" name="同心圆 12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sp>
            <p:nvSpPr>
              <p:cNvPr id="128" name="椭圆 12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A3F6C"/>
                  </a:solidFill>
                </a:endParaRPr>
              </a:p>
            </p:txBody>
          </p:sp>
        </p:grpSp>
        <p:sp>
          <p:nvSpPr>
            <p:cNvPr id="142" name="TextBox 141"/>
            <p:cNvSpPr txBox="1"/>
            <p:nvPr/>
          </p:nvSpPr>
          <p:spPr>
            <a:xfrm>
              <a:off x="7102504" y="1876728"/>
              <a:ext cx="582211" cy="707886"/>
            </a:xfrm>
            <a:prstGeom prst="rect">
              <a:avLst/>
            </a:prstGeom>
            <a:noFill/>
          </p:spPr>
          <p:txBody>
            <a:bodyPr wrap="none" rtlCol="0">
              <a:spAutoFit/>
            </a:bodyPr>
            <a:lstStyle/>
            <a:p>
              <a:r>
                <a:rPr lang="en-US" altLang="zh-CN" sz="4000" dirty="0">
                  <a:solidFill>
                    <a:srgbClr val="1A3F6C"/>
                  </a:solidFill>
                  <a:latin typeface="Watford DB" pitchFamily="2" charset="0"/>
                  <a:ea typeface="造字工房劲黑（非商用）常规体" pitchFamily="50" charset="-122"/>
                </a:rPr>
                <a:t>5</a:t>
              </a:r>
              <a:endParaRPr lang="zh-CN" altLang="en-US" sz="4000" dirty="0">
                <a:solidFill>
                  <a:srgbClr val="1A3F6C"/>
                </a:solidFill>
                <a:latin typeface="Watford DB" pitchFamily="2" charset="0"/>
                <a:ea typeface="造字工房劲黑（非商用）常规体" pitchFamily="50" charset="-122"/>
              </a:endParaRPr>
            </a:p>
          </p:txBody>
        </p:sp>
      </p:grpSp>
      <p:sp>
        <p:nvSpPr>
          <p:cNvPr id="149" name="TextBox 148"/>
          <p:cNvSpPr txBox="1"/>
          <p:nvPr/>
        </p:nvSpPr>
        <p:spPr>
          <a:xfrm>
            <a:off x="926092" y="1089063"/>
            <a:ext cx="1665584" cy="400110"/>
          </a:xfrm>
          <a:prstGeom prst="rect">
            <a:avLst/>
          </a:prstGeom>
          <a:noFill/>
        </p:spPr>
        <p:txBody>
          <a:bodyPr wrap="none" rtlCol="0">
            <a:spAutoFit/>
          </a:bodyPr>
          <a:lstStyle/>
          <a:p>
            <a:pPr algn="ctr"/>
            <a:r>
              <a:rPr lang="kk-KZ" altLang="zh-CN" sz="2000" dirty="0">
                <a:solidFill>
                  <a:schemeClr val="tx2"/>
                </a:solidFill>
                <a:latin typeface="Times New Roman" panose="02020603050405020304" pitchFamily="18" charset="0"/>
                <a:ea typeface="Kozuka Gothic Pro R" pitchFamily="34" charset="-128"/>
                <a:cs typeface="Times New Roman" panose="02020603050405020304" pitchFamily="18" charset="0"/>
              </a:rPr>
              <a:t>Антиплагиат</a:t>
            </a:r>
            <a:r>
              <a:rPr lang="kk-KZ" altLang="zh-CN" sz="2000" dirty="0">
                <a:solidFill>
                  <a:srgbClr val="C00000"/>
                </a:solidFill>
                <a:latin typeface="Times New Roman" panose="02020603050405020304" pitchFamily="18" charset="0"/>
                <a:ea typeface="Kozuka Gothic Pro R" pitchFamily="34" charset="-128"/>
                <a:cs typeface="Times New Roman" panose="02020603050405020304" pitchFamily="18" charset="0"/>
              </a:rPr>
              <a:t> </a:t>
            </a:r>
            <a:endParaRPr lang="en-US" altLang="zh-CN" sz="2000" dirty="0">
              <a:solidFill>
                <a:srgbClr val="C00000"/>
              </a:solidFill>
              <a:latin typeface="Times New Roman" panose="02020603050405020304" pitchFamily="18" charset="0"/>
              <a:ea typeface="Kozuka Gothic Pro R" pitchFamily="34" charset="-128"/>
              <a:cs typeface="Times New Roman" panose="02020603050405020304" pitchFamily="18" charset="0"/>
            </a:endParaRPr>
          </a:p>
        </p:txBody>
      </p:sp>
      <p:sp>
        <p:nvSpPr>
          <p:cNvPr id="150" name="TextBox 149"/>
          <p:cNvSpPr txBox="1"/>
          <p:nvPr/>
        </p:nvSpPr>
        <p:spPr>
          <a:xfrm>
            <a:off x="3161194" y="1069210"/>
            <a:ext cx="2684044" cy="400110"/>
          </a:xfrm>
          <a:prstGeom prst="rect">
            <a:avLst/>
          </a:prstGeom>
          <a:noFill/>
        </p:spPr>
        <p:txBody>
          <a:bodyPr wrap="square" rtlCol="0">
            <a:spAutoFit/>
          </a:bodyPr>
          <a:lstStyle/>
          <a:p>
            <a:pPr algn="ctr"/>
            <a:r>
              <a:rPr lang="kk-KZ" altLang="zh-CN" sz="2000" dirty="0">
                <a:solidFill>
                  <a:schemeClr val="tx2"/>
                </a:solidFill>
                <a:latin typeface="Times New Roman" panose="02020603050405020304" pitchFamily="18" charset="0"/>
                <a:ea typeface="Kozuka Gothic Pro R" pitchFamily="34" charset="-128"/>
                <a:cs typeface="Times New Roman" panose="02020603050405020304" pitchFamily="18" charset="0"/>
              </a:rPr>
              <a:t>Жүйе кемшіліктері  </a:t>
            </a:r>
            <a:endParaRPr lang="en-US" altLang="zh-CN" sz="2000" dirty="0">
              <a:solidFill>
                <a:schemeClr val="tx2"/>
              </a:solidFill>
              <a:latin typeface="Times New Roman" panose="02020603050405020304" pitchFamily="18" charset="0"/>
              <a:ea typeface="Kozuka Gothic Pro R" pitchFamily="34" charset="-128"/>
              <a:cs typeface="Times New Roman" panose="02020603050405020304" pitchFamily="18" charset="0"/>
            </a:endParaRPr>
          </a:p>
        </p:txBody>
      </p:sp>
      <p:sp>
        <p:nvSpPr>
          <p:cNvPr id="151" name="TextBox 150"/>
          <p:cNvSpPr txBox="1"/>
          <p:nvPr/>
        </p:nvSpPr>
        <p:spPr>
          <a:xfrm>
            <a:off x="4280894" y="4156891"/>
            <a:ext cx="3633916" cy="707886"/>
          </a:xfrm>
          <a:prstGeom prst="rect">
            <a:avLst/>
          </a:prstGeom>
          <a:noFill/>
        </p:spPr>
        <p:txBody>
          <a:bodyPr wrap="square" rtlCol="0">
            <a:spAutoFit/>
          </a:bodyPr>
          <a:lstStyle/>
          <a:p>
            <a:pPr algn="ctr"/>
            <a:r>
              <a:rPr lang="kk-KZ" altLang="zh-CN" sz="2000" dirty="0">
                <a:solidFill>
                  <a:schemeClr val="tx2"/>
                </a:solidFill>
                <a:latin typeface="Times New Roman" panose="02020603050405020304" pitchFamily="18" charset="0"/>
                <a:ea typeface="Kozuka Gothic Pro R" pitchFamily="34" charset="-128"/>
                <a:cs typeface="Times New Roman" panose="02020603050405020304" pitchFamily="18" charset="0"/>
              </a:rPr>
              <a:t>Студенттер антиплагиат жүйесінен қалай өтіп жатыр</a:t>
            </a:r>
            <a:endParaRPr lang="en-US" altLang="zh-CN" sz="2000" dirty="0">
              <a:solidFill>
                <a:schemeClr val="tx2"/>
              </a:solidFill>
              <a:latin typeface="Times New Roman" panose="02020603050405020304" pitchFamily="18" charset="0"/>
              <a:ea typeface="Kozuka Gothic Pro R" pitchFamily="34" charset="-128"/>
              <a:cs typeface="Times New Roman" panose="02020603050405020304" pitchFamily="18" charset="0"/>
            </a:endParaRPr>
          </a:p>
        </p:txBody>
      </p:sp>
      <p:sp>
        <p:nvSpPr>
          <p:cNvPr id="152" name="TextBox 151"/>
          <p:cNvSpPr txBox="1"/>
          <p:nvPr/>
        </p:nvSpPr>
        <p:spPr>
          <a:xfrm>
            <a:off x="5699397" y="1069210"/>
            <a:ext cx="3112963" cy="400110"/>
          </a:xfrm>
          <a:prstGeom prst="rect">
            <a:avLst/>
          </a:prstGeom>
          <a:noFill/>
        </p:spPr>
        <p:txBody>
          <a:bodyPr wrap="square" rtlCol="0">
            <a:spAutoFit/>
          </a:bodyPr>
          <a:lstStyle/>
          <a:p>
            <a:pPr algn="ctr"/>
            <a:r>
              <a:rPr lang="kk-KZ" altLang="zh-CN" sz="2000" dirty="0">
                <a:solidFill>
                  <a:schemeClr val="tx2"/>
                </a:solidFill>
                <a:latin typeface="Times New Roman" panose="02020603050405020304" pitchFamily="18" charset="0"/>
                <a:ea typeface="Kozuka Gothic Pro R" pitchFamily="34" charset="-128"/>
                <a:cs typeface="Times New Roman" panose="02020603050405020304" pitchFamily="18" charset="0"/>
              </a:rPr>
              <a:t>Біздің шешіміміз</a:t>
            </a:r>
            <a:endParaRPr lang="en-US" altLang="zh-CN" sz="2000" dirty="0">
              <a:solidFill>
                <a:schemeClr val="tx2"/>
              </a:solidFill>
              <a:latin typeface="Times New Roman" panose="02020603050405020304" pitchFamily="18" charset="0"/>
              <a:ea typeface="Kozuka Gothic Pro R" pitchFamily="34" charset="-128"/>
              <a:cs typeface="Times New Roman" panose="02020603050405020304" pitchFamily="18" charset="0"/>
            </a:endParaRPr>
          </a:p>
        </p:txBody>
      </p:sp>
      <p:sp>
        <p:nvSpPr>
          <p:cNvPr id="153" name="TextBox 152"/>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pic>
        <p:nvPicPr>
          <p:cNvPr id="3" name="Рисунок 2" descr="Знак вопроса">
            <a:extLst>
              <a:ext uri="{FF2B5EF4-FFF2-40B4-BE49-F238E27FC236}">
                <a16:creationId xmlns:a16="http://schemas.microsoft.com/office/drawing/2014/main" id="{701924BC-CEB2-48BF-B58A-554BDCF4DE6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391640" y="4040458"/>
            <a:ext cx="914400" cy="781425"/>
          </a:xfrm>
          <a:prstGeom prst="rect">
            <a:avLst/>
          </a:prstGeom>
        </p:spPr>
      </p:pic>
      <p:pic>
        <p:nvPicPr>
          <p:cNvPr id="5" name="Рисунок 4" descr="Восклицательный знак">
            <a:extLst>
              <a:ext uri="{FF2B5EF4-FFF2-40B4-BE49-F238E27FC236}">
                <a16:creationId xmlns:a16="http://schemas.microsoft.com/office/drawing/2014/main" id="{7ACA0ACB-55AD-4FFA-8CF5-EC0F902745D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897960" y="815947"/>
            <a:ext cx="914400" cy="607065"/>
          </a:xfrm>
          <a:prstGeom prst="rect">
            <a:avLst/>
          </a:prstGeom>
        </p:spPr>
      </p:pic>
    </p:spTree>
    <p:custDataLst>
      <p:tags r:id="rId1"/>
    </p:custDataLst>
    <p:extLst>
      <p:ext uri="{BB962C8B-B14F-4D97-AF65-F5344CB8AC3E}">
        <p14:creationId xmlns:p14="http://schemas.microsoft.com/office/powerpoint/2010/main" val="4265855958"/>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300"/>
                                        <p:tgtEl>
                                          <p:spTgt spid="95"/>
                                        </p:tgtEl>
                                      </p:cBhvr>
                                    </p:animEffect>
                                  </p:childTnLst>
                                </p:cTn>
                              </p:par>
                            </p:childTnLst>
                          </p:cTn>
                        </p:par>
                        <p:par>
                          <p:cTn id="8" fill="hold">
                            <p:stCondLst>
                              <p:cond delay="300"/>
                            </p:stCondLst>
                            <p:childTnLst>
                              <p:par>
                                <p:cTn id="9" presetID="22" presetClass="entr" presetSubtype="4" fill="hold" grpId="0" nodeType="afterEffect">
                                  <p:stCondLst>
                                    <p:cond delay="0"/>
                                  </p:stCondLst>
                                  <p:childTnLst>
                                    <p:set>
                                      <p:cBhvr>
                                        <p:cTn id="10" dur="1" fill="hold">
                                          <p:stCondLst>
                                            <p:cond delay="0"/>
                                          </p:stCondLst>
                                        </p:cTn>
                                        <p:tgtEl>
                                          <p:spTgt spid="105"/>
                                        </p:tgtEl>
                                        <p:attrNameLst>
                                          <p:attrName>style.visibility</p:attrName>
                                        </p:attrNameLst>
                                      </p:cBhvr>
                                      <p:to>
                                        <p:strVal val="visible"/>
                                      </p:to>
                                    </p:set>
                                    <p:animEffect transition="in" filter="wipe(down)">
                                      <p:cBhvr>
                                        <p:cTn id="11" dur="300"/>
                                        <p:tgtEl>
                                          <p:spTgt spid="105"/>
                                        </p:tgtEl>
                                      </p:cBhvr>
                                    </p:animEffect>
                                  </p:childTnLst>
                                </p:cTn>
                              </p:par>
                            </p:childTnLst>
                          </p:cTn>
                        </p:par>
                        <p:par>
                          <p:cTn id="12" fill="hold">
                            <p:stCondLst>
                              <p:cond delay="600"/>
                            </p:stCondLst>
                            <p:childTnLst>
                              <p:par>
                                <p:cTn id="13" presetID="53" presetClass="entr" presetSubtype="16"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animEffect transition="in" filter="fade">
                                      <p:cBhvr>
                                        <p:cTn id="17" dur="500"/>
                                        <p:tgtEl>
                                          <p:spTgt spid="10"/>
                                        </p:tgtEl>
                                      </p:cBhvr>
                                    </p:animEffect>
                                  </p:childTnLst>
                                </p:cTn>
                              </p:par>
                            </p:childTnLst>
                          </p:cTn>
                        </p:par>
                        <p:par>
                          <p:cTn id="18" fill="hold">
                            <p:stCondLst>
                              <p:cond delay="1100"/>
                            </p:stCondLst>
                            <p:childTnLst>
                              <p:par>
                                <p:cTn id="19" presetID="22" presetClass="entr" presetSubtype="8"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wipe(left)">
                                      <p:cBhvr>
                                        <p:cTn id="21" dur="3000"/>
                                        <p:tgtEl>
                                          <p:spTgt spid="35"/>
                                        </p:tgtEl>
                                      </p:cBhvr>
                                    </p:animEffect>
                                  </p:childTnLst>
                                </p:cTn>
                              </p:par>
                              <p:par>
                                <p:cTn id="22" presetID="12" presetClass="entr" presetSubtype="4" fill="hold" grpId="0" nodeType="withEffect">
                                  <p:stCondLst>
                                    <p:cond delay="0"/>
                                  </p:stCondLst>
                                  <p:childTnLst>
                                    <p:set>
                                      <p:cBhvr>
                                        <p:cTn id="23" dur="1" fill="hold">
                                          <p:stCondLst>
                                            <p:cond delay="0"/>
                                          </p:stCondLst>
                                        </p:cTn>
                                        <p:tgtEl>
                                          <p:spTgt spid="149"/>
                                        </p:tgtEl>
                                        <p:attrNameLst>
                                          <p:attrName>style.visibility</p:attrName>
                                        </p:attrNameLst>
                                      </p:cBhvr>
                                      <p:to>
                                        <p:strVal val="visible"/>
                                      </p:to>
                                    </p:set>
                                    <p:anim calcmode="lin" valueType="num">
                                      <p:cBhvr additive="base">
                                        <p:cTn id="24" dur="500"/>
                                        <p:tgtEl>
                                          <p:spTgt spid="149"/>
                                        </p:tgtEl>
                                        <p:attrNameLst>
                                          <p:attrName>ppt_y</p:attrName>
                                        </p:attrNameLst>
                                      </p:cBhvr>
                                      <p:tavLst>
                                        <p:tav tm="0">
                                          <p:val>
                                            <p:strVal val="#ppt_y+#ppt_h*1.125000"/>
                                          </p:val>
                                        </p:tav>
                                        <p:tav tm="100000">
                                          <p:val>
                                            <p:strVal val="#ppt_y"/>
                                          </p:val>
                                        </p:tav>
                                      </p:tavLst>
                                    </p:anim>
                                    <p:animEffect transition="in" filter="wipe(up)">
                                      <p:cBhvr>
                                        <p:cTn id="25" dur="500"/>
                                        <p:tgtEl>
                                          <p:spTgt spid="149"/>
                                        </p:tgtEl>
                                      </p:cBhvr>
                                    </p:animEffect>
                                  </p:childTnLst>
                                </p:cTn>
                              </p:par>
                              <p:par>
                                <p:cTn id="26" presetID="53" presetClass="entr" presetSubtype="16" fill="hold" nodeType="withEffect">
                                  <p:stCondLst>
                                    <p:cond delay="800"/>
                                  </p:stCondLst>
                                  <p:childTnLst>
                                    <p:set>
                                      <p:cBhvr>
                                        <p:cTn id="27" dur="1" fill="hold">
                                          <p:stCondLst>
                                            <p:cond delay="0"/>
                                          </p:stCondLst>
                                        </p:cTn>
                                        <p:tgtEl>
                                          <p:spTgt spid="30"/>
                                        </p:tgtEl>
                                        <p:attrNameLst>
                                          <p:attrName>style.visibility</p:attrName>
                                        </p:attrNameLst>
                                      </p:cBhvr>
                                      <p:to>
                                        <p:strVal val="visible"/>
                                      </p:to>
                                    </p:set>
                                    <p:anim calcmode="lin" valueType="num">
                                      <p:cBhvr>
                                        <p:cTn id="28" dur="500" fill="hold"/>
                                        <p:tgtEl>
                                          <p:spTgt spid="30"/>
                                        </p:tgtEl>
                                        <p:attrNameLst>
                                          <p:attrName>ppt_w</p:attrName>
                                        </p:attrNameLst>
                                      </p:cBhvr>
                                      <p:tavLst>
                                        <p:tav tm="0">
                                          <p:val>
                                            <p:fltVal val="0"/>
                                          </p:val>
                                        </p:tav>
                                        <p:tav tm="100000">
                                          <p:val>
                                            <p:strVal val="#ppt_w"/>
                                          </p:val>
                                        </p:tav>
                                      </p:tavLst>
                                    </p:anim>
                                    <p:anim calcmode="lin" valueType="num">
                                      <p:cBhvr>
                                        <p:cTn id="29" dur="500" fill="hold"/>
                                        <p:tgtEl>
                                          <p:spTgt spid="30"/>
                                        </p:tgtEl>
                                        <p:attrNameLst>
                                          <p:attrName>ppt_h</p:attrName>
                                        </p:attrNameLst>
                                      </p:cBhvr>
                                      <p:tavLst>
                                        <p:tav tm="0">
                                          <p:val>
                                            <p:fltVal val="0"/>
                                          </p:val>
                                        </p:tav>
                                        <p:tav tm="100000">
                                          <p:val>
                                            <p:strVal val="#ppt_h"/>
                                          </p:val>
                                        </p:tav>
                                      </p:tavLst>
                                    </p:anim>
                                    <p:animEffect transition="in" filter="fade">
                                      <p:cBhvr>
                                        <p:cTn id="30" dur="500"/>
                                        <p:tgtEl>
                                          <p:spTgt spid="30"/>
                                        </p:tgtEl>
                                      </p:cBhvr>
                                    </p:animEffect>
                                  </p:childTnLst>
                                </p:cTn>
                              </p:par>
                              <p:par>
                                <p:cTn id="31" presetID="12" presetClass="entr" presetSubtype="4" fill="hold" grpId="0" nodeType="withEffect">
                                  <p:stCondLst>
                                    <p:cond delay="800"/>
                                  </p:stCondLst>
                                  <p:childTnLst>
                                    <p:set>
                                      <p:cBhvr>
                                        <p:cTn id="32" dur="1" fill="hold">
                                          <p:stCondLst>
                                            <p:cond delay="0"/>
                                          </p:stCondLst>
                                        </p:cTn>
                                        <p:tgtEl>
                                          <p:spTgt spid="102"/>
                                        </p:tgtEl>
                                        <p:attrNameLst>
                                          <p:attrName>style.visibility</p:attrName>
                                        </p:attrNameLst>
                                      </p:cBhvr>
                                      <p:to>
                                        <p:strVal val="visible"/>
                                      </p:to>
                                    </p:set>
                                    <p:anim calcmode="lin" valueType="num">
                                      <p:cBhvr additive="base">
                                        <p:cTn id="33" dur="500"/>
                                        <p:tgtEl>
                                          <p:spTgt spid="102"/>
                                        </p:tgtEl>
                                        <p:attrNameLst>
                                          <p:attrName>ppt_y</p:attrName>
                                        </p:attrNameLst>
                                      </p:cBhvr>
                                      <p:tavLst>
                                        <p:tav tm="0">
                                          <p:val>
                                            <p:strVal val="#ppt_y+#ppt_h*1.125000"/>
                                          </p:val>
                                        </p:tav>
                                        <p:tav tm="100000">
                                          <p:val>
                                            <p:strVal val="#ppt_y"/>
                                          </p:val>
                                        </p:tav>
                                      </p:tavLst>
                                    </p:anim>
                                    <p:animEffect transition="in" filter="wipe(up)">
                                      <p:cBhvr>
                                        <p:cTn id="34" dur="500"/>
                                        <p:tgtEl>
                                          <p:spTgt spid="102"/>
                                        </p:tgtEl>
                                      </p:cBhvr>
                                    </p:animEffect>
                                  </p:childTnLst>
                                </p:cTn>
                              </p:par>
                              <p:par>
                                <p:cTn id="35" presetID="53" presetClass="entr" presetSubtype="16" fill="hold" nodeType="withEffect">
                                  <p:stCondLst>
                                    <p:cond delay="1400"/>
                                  </p:stCondLst>
                                  <p:childTnLst>
                                    <p:set>
                                      <p:cBhvr>
                                        <p:cTn id="36" dur="1" fill="hold">
                                          <p:stCondLst>
                                            <p:cond delay="0"/>
                                          </p:stCondLst>
                                        </p:cTn>
                                        <p:tgtEl>
                                          <p:spTgt spid="31"/>
                                        </p:tgtEl>
                                        <p:attrNameLst>
                                          <p:attrName>style.visibility</p:attrName>
                                        </p:attrNameLst>
                                      </p:cBhvr>
                                      <p:to>
                                        <p:strVal val="visible"/>
                                      </p:to>
                                    </p:set>
                                    <p:anim calcmode="lin" valueType="num">
                                      <p:cBhvr>
                                        <p:cTn id="37" dur="500" fill="hold"/>
                                        <p:tgtEl>
                                          <p:spTgt spid="31"/>
                                        </p:tgtEl>
                                        <p:attrNameLst>
                                          <p:attrName>ppt_w</p:attrName>
                                        </p:attrNameLst>
                                      </p:cBhvr>
                                      <p:tavLst>
                                        <p:tav tm="0">
                                          <p:val>
                                            <p:fltVal val="0"/>
                                          </p:val>
                                        </p:tav>
                                        <p:tav tm="100000">
                                          <p:val>
                                            <p:strVal val="#ppt_w"/>
                                          </p:val>
                                        </p:tav>
                                      </p:tavLst>
                                    </p:anim>
                                    <p:anim calcmode="lin" valueType="num">
                                      <p:cBhvr>
                                        <p:cTn id="38" dur="500" fill="hold"/>
                                        <p:tgtEl>
                                          <p:spTgt spid="31"/>
                                        </p:tgtEl>
                                        <p:attrNameLst>
                                          <p:attrName>ppt_h</p:attrName>
                                        </p:attrNameLst>
                                      </p:cBhvr>
                                      <p:tavLst>
                                        <p:tav tm="0">
                                          <p:val>
                                            <p:fltVal val="0"/>
                                          </p:val>
                                        </p:tav>
                                        <p:tav tm="100000">
                                          <p:val>
                                            <p:strVal val="#ppt_h"/>
                                          </p:val>
                                        </p:tav>
                                      </p:tavLst>
                                    </p:anim>
                                    <p:animEffect transition="in" filter="fade">
                                      <p:cBhvr>
                                        <p:cTn id="39" dur="500"/>
                                        <p:tgtEl>
                                          <p:spTgt spid="31"/>
                                        </p:tgtEl>
                                      </p:cBhvr>
                                    </p:animEffect>
                                  </p:childTnLst>
                                </p:cTn>
                              </p:par>
                              <p:par>
                                <p:cTn id="40" presetID="12" presetClass="entr" presetSubtype="1" fill="hold" grpId="0" nodeType="withEffect">
                                  <p:stCondLst>
                                    <p:cond delay="1900"/>
                                  </p:stCondLst>
                                  <p:childTnLst>
                                    <p:set>
                                      <p:cBhvr>
                                        <p:cTn id="41" dur="1" fill="hold">
                                          <p:stCondLst>
                                            <p:cond delay="0"/>
                                          </p:stCondLst>
                                        </p:cTn>
                                        <p:tgtEl>
                                          <p:spTgt spid="150"/>
                                        </p:tgtEl>
                                        <p:attrNameLst>
                                          <p:attrName>style.visibility</p:attrName>
                                        </p:attrNameLst>
                                      </p:cBhvr>
                                      <p:to>
                                        <p:strVal val="visible"/>
                                      </p:to>
                                    </p:set>
                                    <p:anim calcmode="lin" valueType="num">
                                      <p:cBhvr additive="base">
                                        <p:cTn id="42" dur="500"/>
                                        <p:tgtEl>
                                          <p:spTgt spid="150"/>
                                        </p:tgtEl>
                                        <p:attrNameLst>
                                          <p:attrName>ppt_y</p:attrName>
                                        </p:attrNameLst>
                                      </p:cBhvr>
                                      <p:tavLst>
                                        <p:tav tm="0">
                                          <p:val>
                                            <p:strVal val="#ppt_y-#ppt_h*1.125000"/>
                                          </p:val>
                                        </p:tav>
                                        <p:tav tm="100000">
                                          <p:val>
                                            <p:strVal val="#ppt_y"/>
                                          </p:val>
                                        </p:tav>
                                      </p:tavLst>
                                    </p:anim>
                                    <p:animEffect transition="in" filter="wipe(down)">
                                      <p:cBhvr>
                                        <p:cTn id="43" dur="500"/>
                                        <p:tgtEl>
                                          <p:spTgt spid="150"/>
                                        </p:tgtEl>
                                      </p:cBhvr>
                                    </p:animEffect>
                                  </p:childTnLst>
                                </p:cTn>
                              </p:par>
                              <p:par>
                                <p:cTn id="44" presetID="53" presetClass="entr" presetSubtype="16" fill="hold" nodeType="withEffect">
                                  <p:stCondLst>
                                    <p:cond delay="2200"/>
                                  </p:stCondLst>
                                  <p:childTnLst>
                                    <p:set>
                                      <p:cBhvr>
                                        <p:cTn id="45" dur="1" fill="hold">
                                          <p:stCondLst>
                                            <p:cond delay="0"/>
                                          </p:stCondLst>
                                        </p:cTn>
                                        <p:tgtEl>
                                          <p:spTgt spid="32"/>
                                        </p:tgtEl>
                                        <p:attrNameLst>
                                          <p:attrName>style.visibility</p:attrName>
                                        </p:attrNameLst>
                                      </p:cBhvr>
                                      <p:to>
                                        <p:strVal val="visible"/>
                                      </p:to>
                                    </p:set>
                                    <p:anim calcmode="lin" valueType="num">
                                      <p:cBhvr>
                                        <p:cTn id="46" dur="500" fill="hold"/>
                                        <p:tgtEl>
                                          <p:spTgt spid="32"/>
                                        </p:tgtEl>
                                        <p:attrNameLst>
                                          <p:attrName>ppt_w</p:attrName>
                                        </p:attrNameLst>
                                      </p:cBhvr>
                                      <p:tavLst>
                                        <p:tav tm="0">
                                          <p:val>
                                            <p:fltVal val="0"/>
                                          </p:val>
                                        </p:tav>
                                        <p:tav tm="100000">
                                          <p:val>
                                            <p:strVal val="#ppt_w"/>
                                          </p:val>
                                        </p:tav>
                                      </p:tavLst>
                                    </p:anim>
                                    <p:anim calcmode="lin" valueType="num">
                                      <p:cBhvr>
                                        <p:cTn id="47" dur="500" fill="hold"/>
                                        <p:tgtEl>
                                          <p:spTgt spid="32"/>
                                        </p:tgtEl>
                                        <p:attrNameLst>
                                          <p:attrName>ppt_h</p:attrName>
                                        </p:attrNameLst>
                                      </p:cBhvr>
                                      <p:tavLst>
                                        <p:tav tm="0">
                                          <p:val>
                                            <p:fltVal val="0"/>
                                          </p:val>
                                        </p:tav>
                                        <p:tav tm="100000">
                                          <p:val>
                                            <p:strVal val="#ppt_h"/>
                                          </p:val>
                                        </p:tav>
                                      </p:tavLst>
                                    </p:anim>
                                    <p:animEffect transition="in" filter="fade">
                                      <p:cBhvr>
                                        <p:cTn id="48" dur="500"/>
                                        <p:tgtEl>
                                          <p:spTgt spid="32"/>
                                        </p:tgtEl>
                                      </p:cBhvr>
                                    </p:animEffect>
                                  </p:childTnLst>
                                </p:cTn>
                              </p:par>
                              <p:par>
                                <p:cTn id="49" presetID="12" presetClass="entr" presetSubtype="1" fill="hold" grpId="0" nodeType="withEffect">
                                  <p:stCondLst>
                                    <p:cond delay="2700"/>
                                  </p:stCondLst>
                                  <p:childTnLst>
                                    <p:set>
                                      <p:cBhvr>
                                        <p:cTn id="50" dur="1" fill="hold">
                                          <p:stCondLst>
                                            <p:cond delay="0"/>
                                          </p:stCondLst>
                                        </p:cTn>
                                        <p:tgtEl>
                                          <p:spTgt spid="151"/>
                                        </p:tgtEl>
                                        <p:attrNameLst>
                                          <p:attrName>style.visibility</p:attrName>
                                        </p:attrNameLst>
                                      </p:cBhvr>
                                      <p:to>
                                        <p:strVal val="visible"/>
                                      </p:to>
                                    </p:set>
                                    <p:anim calcmode="lin" valueType="num">
                                      <p:cBhvr additive="base">
                                        <p:cTn id="51" dur="500"/>
                                        <p:tgtEl>
                                          <p:spTgt spid="151"/>
                                        </p:tgtEl>
                                        <p:attrNameLst>
                                          <p:attrName>ppt_y</p:attrName>
                                        </p:attrNameLst>
                                      </p:cBhvr>
                                      <p:tavLst>
                                        <p:tav tm="0">
                                          <p:val>
                                            <p:strVal val="#ppt_y-#ppt_h*1.125000"/>
                                          </p:val>
                                        </p:tav>
                                        <p:tav tm="100000">
                                          <p:val>
                                            <p:strVal val="#ppt_y"/>
                                          </p:val>
                                        </p:tav>
                                      </p:tavLst>
                                    </p:anim>
                                    <p:animEffect transition="in" filter="wipe(down)">
                                      <p:cBhvr>
                                        <p:cTn id="52" dur="500"/>
                                        <p:tgtEl>
                                          <p:spTgt spid="151"/>
                                        </p:tgtEl>
                                      </p:cBhvr>
                                    </p:animEffect>
                                  </p:childTnLst>
                                </p:cTn>
                              </p:par>
                              <p:par>
                                <p:cTn id="53" presetID="53" presetClass="entr" presetSubtype="16" fill="hold" nodeType="withEffect">
                                  <p:stCondLst>
                                    <p:cond delay="2800"/>
                                  </p:stCondLst>
                                  <p:childTnLst>
                                    <p:set>
                                      <p:cBhvr>
                                        <p:cTn id="54" dur="1" fill="hold">
                                          <p:stCondLst>
                                            <p:cond delay="0"/>
                                          </p:stCondLst>
                                        </p:cTn>
                                        <p:tgtEl>
                                          <p:spTgt spid="33"/>
                                        </p:tgtEl>
                                        <p:attrNameLst>
                                          <p:attrName>style.visibility</p:attrName>
                                        </p:attrNameLst>
                                      </p:cBhvr>
                                      <p:to>
                                        <p:strVal val="visible"/>
                                      </p:to>
                                    </p:set>
                                    <p:anim calcmode="lin" valueType="num">
                                      <p:cBhvr>
                                        <p:cTn id="55" dur="500" fill="hold"/>
                                        <p:tgtEl>
                                          <p:spTgt spid="33"/>
                                        </p:tgtEl>
                                        <p:attrNameLst>
                                          <p:attrName>ppt_w</p:attrName>
                                        </p:attrNameLst>
                                      </p:cBhvr>
                                      <p:tavLst>
                                        <p:tav tm="0">
                                          <p:val>
                                            <p:fltVal val="0"/>
                                          </p:val>
                                        </p:tav>
                                        <p:tav tm="100000">
                                          <p:val>
                                            <p:strVal val="#ppt_w"/>
                                          </p:val>
                                        </p:tav>
                                      </p:tavLst>
                                    </p:anim>
                                    <p:anim calcmode="lin" valueType="num">
                                      <p:cBhvr>
                                        <p:cTn id="56" dur="500" fill="hold"/>
                                        <p:tgtEl>
                                          <p:spTgt spid="33"/>
                                        </p:tgtEl>
                                        <p:attrNameLst>
                                          <p:attrName>ppt_h</p:attrName>
                                        </p:attrNameLst>
                                      </p:cBhvr>
                                      <p:tavLst>
                                        <p:tav tm="0">
                                          <p:val>
                                            <p:fltVal val="0"/>
                                          </p:val>
                                        </p:tav>
                                        <p:tav tm="100000">
                                          <p:val>
                                            <p:strVal val="#ppt_h"/>
                                          </p:val>
                                        </p:tav>
                                      </p:tavLst>
                                    </p:anim>
                                    <p:animEffect transition="in" filter="fade">
                                      <p:cBhvr>
                                        <p:cTn id="57" dur="500"/>
                                        <p:tgtEl>
                                          <p:spTgt spid="33"/>
                                        </p:tgtEl>
                                      </p:cBhvr>
                                    </p:animEffect>
                                  </p:childTnLst>
                                </p:cTn>
                              </p:par>
                              <p:par>
                                <p:cTn id="58" presetID="12" presetClass="entr" presetSubtype="4" fill="hold" grpId="0" nodeType="withEffect">
                                  <p:stCondLst>
                                    <p:cond delay="3200"/>
                                  </p:stCondLst>
                                  <p:childTnLst>
                                    <p:set>
                                      <p:cBhvr>
                                        <p:cTn id="59" dur="1" fill="hold">
                                          <p:stCondLst>
                                            <p:cond delay="0"/>
                                          </p:stCondLst>
                                        </p:cTn>
                                        <p:tgtEl>
                                          <p:spTgt spid="152"/>
                                        </p:tgtEl>
                                        <p:attrNameLst>
                                          <p:attrName>style.visibility</p:attrName>
                                        </p:attrNameLst>
                                      </p:cBhvr>
                                      <p:to>
                                        <p:strVal val="visible"/>
                                      </p:to>
                                    </p:set>
                                    <p:anim calcmode="lin" valueType="num">
                                      <p:cBhvr additive="base">
                                        <p:cTn id="60" dur="500"/>
                                        <p:tgtEl>
                                          <p:spTgt spid="152"/>
                                        </p:tgtEl>
                                        <p:attrNameLst>
                                          <p:attrName>ppt_y</p:attrName>
                                        </p:attrNameLst>
                                      </p:cBhvr>
                                      <p:tavLst>
                                        <p:tav tm="0">
                                          <p:val>
                                            <p:strVal val="#ppt_y+#ppt_h*1.125000"/>
                                          </p:val>
                                        </p:tav>
                                        <p:tav tm="100000">
                                          <p:val>
                                            <p:strVal val="#ppt_y"/>
                                          </p:val>
                                        </p:tav>
                                      </p:tavLst>
                                    </p:anim>
                                    <p:animEffect transition="in" filter="wipe(up)">
                                      <p:cBhvr>
                                        <p:cTn id="61" dur="500"/>
                                        <p:tgtEl>
                                          <p:spTgt spid="152"/>
                                        </p:tgtEl>
                                      </p:cBhvr>
                                    </p:animEffect>
                                  </p:childTnLst>
                                </p:cTn>
                              </p:par>
                            </p:childTnLst>
                          </p:cTn>
                        </p:par>
                        <p:par>
                          <p:cTn id="62" fill="hold">
                            <p:stCondLst>
                              <p:cond delay="4800"/>
                            </p:stCondLst>
                            <p:childTnLst>
                              <p:par>
                                <p:cTn id="63" presetID="10" presetClass="entr" presetSubtype="0" fill="hold" grpId="0" nodeType="afterEffect">
                                  <p:stCondLst>
                                    <p:cond delay="0"/>
                                  </p:stCondLst>
                                  <p:childTnLst>
                                    <p:set>
                                      <p:cBhvr>
                                        <p:cTn id="64" dur="1" fill="hold">
                                          <p:stCondLst>
                                            <p:cond delay="0"/>
                                          </p:stCondLst>
                                        </p:cTn>
                                        <p:tgtEl>
                                          <p:spTgt spid="153"/>
                                        </p:tgtEl>
                                        <p:attrNameLst>
                                          <p:attrName>style.visibility</p:attrName>
                                        </p:attrNameLst>
                                      </p:cBhvr>
                                      <p:to>
                                        <p:strVal val="visible"/>
                                      </p:to>
                                    </p:set>
                                    <p:animEffect transition="in" filter="fade">
                                      <p:cBhvr>
                                        <p:cTn id="65" dur="2000"/>
                                        <p:tgtEl>
                                          <p:spTgt spid="153"/>
                                        </p:tgtEl>
                                      </p:cBhvr>
                                    </p:animEffect>
                                  </p:childTnLst>
                                </p:cTn>
                              </p:par>
                              <p:par>
                                <p:cTn id="66" presetID="31" presetClass="entr" presetSubtype="0" fill="hold" nodeType="withEffect">
                                  <p:stCondLst>
                                    <p:cond delay="0"/>
                                  </p:stCondLst>
                                  <p:childTnLst>
                                    <p:set>
                                      <p:cBhvr>
                                        <p:cTn id="67" dur="1" fill="hold">
                                          <p:stCondLst>
                                            <p:cond delay="0"/>
                                          </p:stCondLst>
                                        </p:cTn>
                                        <p:tgtEl>
                                          <p:spTgt spid="3"/>
                                        </p:tgtEl>
                                        <p:attrNameLst>
                                          <p:attrName>style.visibility</p:attrName>
                                        </p:attrNameLst>
                                      </p:cBhvr>
                                      <p:to>
                                        <p:strVal val="visible"/>
                                      </p:to>
                                    </p:set>
                                    <p:anim calcmode="lin" valueType="num">
                                      <p:cBhvr>
                                        <p:cTn id="68" dur="1000" fill="hold"/>
                                        <p:tgtEl>
                                          <p:spTgt spid="3"/>
                                        </p:tgtEl>
                                        <p:attrNameLst>
                                          <p:attrName>ppt_w</p:attrName>
                                        </p:attrNameLst>
                                      </p:cBhvr>
                                      <p:tavLst>
                                        <p:tav tm="0">
                                          <p:val>
                                            <p:fltVal val="0"/>
                                          </p:val>
                                        </p:tav>
                                        <p:tav tm="100000">
                                          <p:val>
                                            <p:strVal val="#ppt_w"/>
                                          </p:val>
                                        </p:tav>
                                      </p:tavLst>
                                    </p:anim>
                                    <p:anim calcmode="lin" valueType="num">
                                      <p:cBhvr>
                                        <p:cTn id="69" dur="1000" fill="hold"/>
                                        <p:tgtEl>
                                          <p:spTgt spid="3"/>
                                        </p:tgtEl>
                                        <p:attrNameLst>
                                          <p:attrName>ppt_h</p:attrName>
                                        </p:attrNameLst>
                                      </p:cBhvr>
                                      <p:tavLst>
                                        <p:tav tm="0">
                                          <p:val>
                                            <p:fltVal val="0"/>
                                          </p:val>
                                        </p:tav>
                                        <p:tav tm="100000">
                                          <p:val>
                                            <p:strVal val="#ppt_h"/>
                                          </p:val>
                                        </p:tav>
                                      </p:tavLst>
                                    </p:anim>
                                    <p:anim calcmode="lin" valueType="num">
                                      <p:cBhvr>
                                        <p:cTn id="70" dur="1000" fill="hold"/>
                                        <p:tgtEl>
                                          <p:spTgt spid="3"/>
                                        </p:tgtEl>
                                        <p:attrNameLst>
                                          <p:attrName>style.rotation</p:attrName>
                                        </p:attrNameLst>
                                      </p:cBhvr>
                                      <p:tavLst>
                                        <p:tav tm="0">
                                          <p:val>
                                            <p:fltVal val="90"/>
                                          </p:val>
                                        </p:tav>
                                        <p:tav tm="100000">
                                          <p:val>
                                            <p:fltVal val="0"/>
                                          </p:val>
                                        </p:tav>
                                      </p:tavLst>
                                    </p:anim>
                                    <p:animEffect transition="in" filter="fade">
                                      <p:cBhvr>
                                        <p:cTn id="71" dur="1000"/>
                                        <p:tgtEl>
                                          <p:spTgt spid="3"/>
                                        </p:tgtEl>
                                      </p:cBhvr>
                                    </p:animEffect>
                                  </p:childTnLst>
                                </p:cTn>
                              </p:par>
                              <p:par>
                                <p:cTn id="72" presetID="26" presetClass="entr" presetSubtype="0" fill="hold" nodeType="withEffect">
                                  <p:stCondLst>
                                    <p:cond delay="0"/>
                                  </p:stCondLst>
                                  <p:childTnLst>
                                    <p:set>
                                      <p:cBhvr>
                                        <p:cTn id="73" dur="1" fill="hold">
                                          <p:stCondLst>
                                            <p:cond delay="0"/>
                                          </p:stCondLst>
                                        </p:cTn>
                                        <p:tgtEl>
                                          <p:spTgt spid="5"/>
                                        </p:tgtEl>
                                        <p:attrNameLst>
                                          <p:attrName>style.visibility</p:attrName>
                                        </p:attrNameLst>
                                      </p:cBhvr>
                                      <p:to>
                                        <p:strVal val="visible"/>
                                      </p:to>
                                    </p:set>
                                    <p:animEffect transition="in" filter="wipe(down)">
                                      <p:cBhvr>
                                        <p:cTn id="74" dur="580">
                                          <p:stCondLst>
                                            <p:cond delay="0"/>
                                          </p:stCondLst>
                                        </p:cTn>
                                        <p:tgtEl>
                                          <p:spTgt spid="5"/>
                                        </p:tgtEl>
                                      </p:cBhvr>
                                    </p:animEffect>
                                    <p:anim calcmode="lin" valueType="num">
                                      <p:cBhvr>
                                        <p:cTn id="75"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76"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77"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78"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79"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80" dur="26">
                                          <p:stCondLst>
                                            <p:cond delay="650"/>
                                          </p:stCondLst>
                                        </p:cTn>
                                        <p:tgtEl>
                                          <p:spTgt spid="5"/>
                                        </p:tgtEl>
                                      </p:cBhvr>
                                      <p:to x="100000" y="60000"/>
                                    </p:animScale>
                                    <p:animScale>
                                      <p:cBhvr>
                                        <p:cTn id="81" dur="166" decel="50000">
                                          <p:stCondLst>
                                            <p:cond delay="676"/>
                                          </p:stCondLst>
                                        </p:cTn>
                                        <p:tgtEl>
                                          <p:spTgt spid="5"/>
                                        </p:tgtEl>
                                      </p:cBhvr>
                                      <p:to x="100000" y="100000"/>
                                    </p:animScale>
                                    <p:animScale>
                                      <p:cBhvr>
                                        <p:cTn id="82" dur="26">
                                          <p:stCondLst>
                                            <p:cond delay="1312"/>
                                          </p:stCondLst>
                                        </p:cTn>
                                        <p:tgtEl>
                                          <p:spTgt spid="5"/>
                                        </p:tgtEl>
                                      </p:cBhvr>
                                      <p:to x="100000" y="80000"/>
                                    </p:animScale>
                                    <p:animScale>
                                      <p:cBhvr>
                                        <p:cTn id="83" dur="166" decel="50000">
                                          <p:stCondLst>
                                            <p:cond delay="1338"/>
                                          </p:stCondLst>
                                        </p:cTn>
                                        <p:tgtEl>
                                          <p:spTgt spid="5"/>
                                        </p:tgtEl>
                                      </p:cBhvr>
                                      <p:to x="100000" y="100000"/>
                                    </p:animScale>
                                    <p:animScale>
                                      <p:cBhvr>
                                        <p:cTn id="84" dur="26">
                                          <p:stCondLst>
                                            <p:cond delay="1642"/>
                                          </p:stCondLst>
                                        </p:cTn>
                                        <p:tgtEl>
                                          <p:spTgt spid="5"/>
                                        </p:tgtEl>
                                      </p:cBhvr>
                                      <p:to x="100000" y="90000"/>
                                    </p:animScale>
                                    <p:animScale>
                                      <p:cBhvr>
                                        <p:cTn id="85" dur="166" decel="50000">
                                          <p:stCondLst>
                                            <p:cond delay="1668"/>
                                          </p:stCondLst>
                                        </p:cTn>
                                        <p:tgtEl>
                                          <p:spTgt spid="5"/>
                                        </p:tgtEl>
                                      </p:cBhvr>
                                      <p:to x="100000" y="100000"/>
                                    </p:animScale>
                                    <p:animScale>
                                      <p:cBhvr>
                                        <p:cTn id="86" dur="26">
                                          <p:stCondLst>
                                            <p:cond delay="1808"/>
                                          </p:stCondLst>
                                        </p:cTn>
                                        <p:tgtEl>
                                          <p:spTgt spid="5"/>
                                        </p:tgtEl>
                                      </p:cBhvr>
                                      <p:to x="100000" y="95000"/>
                                    </p:animScale>
                                    <p:animScale>
                                      <p:cBhvr>
                                        <p:cTn id="87"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105" grpId="0" animBg="1"/>
      <p:bldP spid="35" grpId="0" animBg="1"/>
      <p:bldP spid="149" grpId="0"/>
      <p:bldP spid="150" grpId="0"/>
      <p:bldP spid="151" grpId="0"/>
      <p:bldP spid="152" grpId="0"/>
      <p:bldP spid="15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5290AC9A-217E-4BF2-8393-ABD12A44442C}"/>
              </a:ext>
            </a:extLst>
          </p:cNvPr>
          <p:cNvSpPr/>
          <p:nvPr/>
        </p:nvSpPr>
        <p:spPr>
          <a:xfrm>
            <a:off x="399867" y="108975"/>
            <a:ext cx="7983318" cy="5016758"/>
          </a:xfrm>
          <a:prstGeom prst="rect">
            <a:avLst/>
          </a:prstGeom>
        </p:spPr>
        <p:txBody>
          <a:bodyPr wrap="square">
            <a:spAutoFit/>
          </a:bodyPr>
          <a:lstStyle/>
          <a:p>
            <a:r>
              <a:rPr lang="kk-KZ" sz="2000" b="1" dirty="0">
                <a:latin typeface="Times New Roman" panose="02020603050405020304" pitchFamily="18" charset="0"/>
                <a:cs typeface="Times New Roman" panose="02020603050405020304" pitchFamily="18" charset="0"/>
              </a:rPr>
              <a:t>6.Жиі қайталанатын сөздерді өзгерту</a:t>
            </a:r>
          </a:p>
          <a:p>
            <a:r>
              <a:rPr lang="kk-KZ" sz="2000" b="1" dirty="0">
                <a:latin typeface="Times New Roman" panose="02020603050405020304" pitchFamily="18" charset="0"/>
                <a:cs typeface="Times New Roman" panose="02020603050405020304" pitchFamily="18" charset="0"/>
              </a:rPr>
              <a:t>Мысалы:</a:t>
            </a:r>
          </a:p>
          <a:p>
            <a:r>
              <a:rPr lang="kk-KZ" sz="2000" dirty="0">
                <a:latin typeface="Times New Roman" panose="02020603050405020304" pitchFamily="18" charset="0"/>
                <a:cs typeface="Times New Roman" panose="02020603050405020304" pitchFamily="18" charset="0"/>
              </a:rPr>
              <a:t>Түпнұсқа:</a:t>
            </a:r>
          </a:p>
          <a:p>
            <a:r>
              <a:rPr lang="kk-KZ" sz="2000" dirty="0">
                <a:latin typeface="Times New Roman" panose="02020603050405020304" pitchFamily="18" charset="0"/>
                <a:cs typeface="Times New Roman" panose="02020603050405020304" pitchFamily="18" charset="0"/>
              </a:rPr>
              <a:t>1643 жылы 4 ақпанда Англия мемлекетіндегі Линкольншир графстовасында тұратын Ньютондар отбасында Исаак атты бала дүниеге келді.Исаактың жетілмей туылғандығы барлық отбасы мүшелерін алаңдатып,Исаактың тірі қалуы күмән тудырған еді.Десе де кішкентай Исаак тірі қалып,барлық адамзат баласының бақытына орай аман өсіп-жетіле берді.</a:t>
            </a:r>
          </a:p>
          <a:p>
            <a:endParaRPr lang="kk-KZ" sz="2000" dirty="0">
              <a:latin typeface="Times New Roman" panose="02020603050405020304" pitchFamily="18" charset="0"/>
              <a:cs typeface="Times New Roman" panose="02020603050405020304" pitchFamily="18" charset="0"/>
            </a:endParaRPr>
          </a:p>
          <a:p>
            <a:r>
              <a:rPr lang="kk-KZ" sz="2000" dirty="0">
                <a:latin typeface="Times New Roman" panose="02020603050405020304" pitchFamily="18" charset="0"/>
                <a:cs typeface="Times New Roman" panose="02020603050405020304" pitchFamily="18" charset="0"/>
              </a:rPr>
              <a:t>Өзгерген нұсқа:</a:t>
            </a:r>
          </a:p>
          <a:p>
            <a:r>
              <a:rPr lang="kk-KZ" sz="2000" dirty="0">
                <a:latin typeface="Times New Roman" panose="02020603050405020304" pitchFamily="18" charset="0"/>
                <a:cs typeface="Times New Roman" panose="02020603050405020304" pitchFamily="18" charset="0"/>
              </a:rPr>
              <a:t>1643 жылдың 4 ақпанында Англиядағы Линкольншир графстовасындағы Ньютондар отбасында бір </a:t>
            </a:r>
            <a:r>
              <a:rPr lang="kk-KZ" sz="2000" b="1" dirty="0">
                <a:latin typeface="Times New Roman" panose="02020603050405020304" pitchFamily="18" charset="0"/>
                <a:cs typeface="Times New Roman" panose="02020603050405020304" pitchFamily="18" charset="0"/>
              </a:rPr>
              <a:t>сәби</a:t>
            </a:r>
            <a:r>
              <a:rPr lang="kk-KZ" sz="2000" dirty="0">
                <a:latin typeface="Times New Roman" panose="02020603050405020304" pitchFamily="18" charset="0"/>
                <a:cs typeface="Times New Roman" panose="02020603050405020304" pitchFamily="18" charset="0"/>
              </a:rPr>
              <a:t> дүниеге келді. </a:t>
            </a:r>
            <a:r>
              <a:rPr lang="kk-KZ" sz="2000" b="1" dirty="0">
                <a:latin typeface="Times New Roman" panose="02020603050405020304" pitchFamily="18" charset="0"/>
                <a:cs typeface="Times New Roman" panose="02020603050405020304" pitchFamily="18" charset="0"/>
              </a:rPr>
              <a:t>Сәбидің</a:t>
            </a:r>
            <a:r>
              <a:rPr lang="kk-KZ" sz="2000" dirty="0">
                <a:latin typeface="Times New Roman" panose="02020603050405020304" pitchFamily="18" charset="0"/>
                <a:cs typeface="Times New Roman" panose="02020603050405020304" pitchFamily="18" charset="0"/>
              </a:rPr>
              <a:t> жетілмей туылғандығы барлық отбасы мүшелерін алаңдатып, оның тірі қалуы күмән тудырған еді. Десе де сәби </a:t>
            </a:r>
            <a:r>
              <a:rPr lang="kk-KZ" sz="2000" b="1" dirty="0">
                <a:latin typeface="Times New Roman" panose="02020603050405020304" pitchFamily="18" charset="0"/>
                <a:cs typeface="Times New Roman" panose="02020603050405020304" pitchFamily="18" charset="0"/>
              </a:rPr>
              <a:t>Исаак</a:t>
            </a:r>
            <a:r>
              <a:rPr lang="kk-KZ" sz="2000" dirty="0">
                <a:latin typeface="Times New Roman" panose="02020603050405020304" pitchFamily="18" charset="0"/>
                <a:cs typeface="Times New Roman" panose="02020603050405020304" pitchFamily="18" charset="0"/>
              </a:rPr>
              <a:t> тірі қалып, барлық адамзат баласының бақытына орай аман есен өсіп-жетіле берді. </a:t>
            </a:r>
            <a:endParaRPr lang="kk-KZ"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409367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53" presetClass="entr" presetSubtype="16"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par>
                                <p:cTn id="15" presetID="3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p:cTn id="17"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18"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19"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0" dur="1000"/>
                                        <p:tgtEl>
                                          <p:spTgt spid="3">
                                            <p:txEl>
                                              <p:pRg st="2" end="2"/>
                                            </p:txEl>
                                          </p:spTgt>
                                        </p:tgtEl>
                                      </p:cBhvr>
                                    </p:animEffect>
                                  </p:childTnLst>
                                </p:cTn>
                              </p:par>
                              <p:par>
                                <p:cTn id="21" presetID="53" presetClass="entr" presetSubtype="16"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p:cTn id="23" dur="500" fill="hold"/>
                                        <p:tgtEl>
                                          <p:spTgt spid="3">
                                            <p:txEl>
                                              <p:pRg st="3" end="3"/>
                                            </p:txEl>
                                          </p:spTgt>
                                        </p:tgtEl>
                                        <p:attrNameLst>
                                          <p:attrName>ppt_w</p:attrName>
                                        </p:attrNameLst>
                                      </p:cBhvr>
                                      <p:tavLst>
                                        <p:tav tm="0">
                                          <p:val>
                                            <p:fltVal val="0"/>
                                          </p:val>
                                        </p:tav>
                                        <p:tav tm="100000">
                                          <p:val>
                                            <p:strVal val="#ppt_w"/>
                                          </p:val>
                                        </p:tav>
                                      </p:tavLst>
                                    </p:anim>
                                    <p:anim calcmode="lin" valueType="num">
                                      <p:cBhvr>
                                        <p:cTn id="24" dur="500" fill="hold"/>
                                        <p:tgtEl>
                                          <p:spTgt spid="3">
                                            <p:txEl>
                                              <p:pRg st="3" end="3"/>
                                            </p:txEl>
                                          </p:spTgt>
                                        </p:tgtEl>
                                        <p:attrNameLst>
                                          <p:attrName>ppt_h</p:attrName>
                                        </p:attrNameLst>
                                      </p:cBhvr>
                                      <p:tavLst>
                                        <p:tav tm="0">
                                          <p:val>
                                            <p:fltVal val="0"/>
                                          </p:val>
                                        </p:tav>
                                        <p:tav tm="100000">
                                          <p:val>
                                            <p:strVal val="#ppt_h"/>
                                          </p:val>
                                        </p:tav>
                                      </p:tavLst>
                                    </p:anim>
                                    <p:animEffect transition="in" filter="fade">
                                      <p:cBhvr>
                                        <p:cTn id="25" dur="500"/>
                                        <p:tgtEl>
                                          <p:spTgt spid="3">
                                            <p:txEl>
                                              <p:pRg st="3" end="3"/>
                                            </p:txEl>
                                          </p:spTgt>
                                        </p:tgtEl>
                                      </p:cBhvr>
                                    </p:animEffect>
                                  </p:childTnLst>
                                </p:cTn>
                              </p:par>
                              <p:par>
                                <p:cTn id="26" presetID="31" presetClass="entr" presetSubtype="0"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 calcmode="lin" valueType="num">
                                      <p:cBhvr>
                                        <p:cTn id="28" dur="1000" fill="hold"/>
                                        <p:tgtEl>
                                          <p:spTgt spid="3">
                                            <p:txEl>
                                              <p:pRg st="5" end="5"/>
                                            </p:txEl>
                                          </p:spTgt>
                                        </p:tgtEl>
                                        <p:attrNameLst>
                                          <p:attrName>ppt_w</p:attrName>
                                        </p:attrNameLst>
                                      </p:cBhvr>
                                      <p:tavLst>
                                        <p:tav tm="0">
                                          <p:val>
                                            <p:fltVal val="0"/>
                                          </p:val>
                                        </p:tav>
                                        <p:tav tm="100000">
                                          <p:val>
                                            <p:strVal val="#ppt_w"/>
                                          </p:val>
                                        </p:tav>
                                      </p:tavLst>
                                    </p:anim>
                                    <p:anim calcmode="lin" valueType="num">
                                      <p:cBhvr>
                                        <p:cTn id="29" dur="1000" fill="hold"/>
                                        <p:tgtEl>
                                          <p:spTgt spid="3">
                                            <p:txEl>
                                              <p:pRg st="5" end="5"/>
                                            </p:txEl>
                                          </p:spTgt>
                                        </p:tgtEl>
                                        <p:attrNameLst>
                                          <p:attrName>ppt_h</p:attrName>
                                        </p:attrNameLst>
                                      </p:cBhvr>
                                      <p:tavLst>
                                        <p:tav tm="0">
                                          <p:val>
                                            <p:fltVal val="0"/>
                                          </p:val>
                                        </p:tav>
                                        <p:tav tm="100000">
                                          <p:val>
                                            <p:strVal val="#ppt_h"/>
                                          </p:val>
                                        </p:tav>
                                      </p:tavLst>
                                    </p:anim>
                                    <p:anim calcmode="lin" valueType="num">
                                      <p:cBhvr>
                                        <p:cTn id="30" dur="1000" fill="hold"/>
                                        <p:tgtEl>
                                          <p:spTgt spid="3">
                                            <p:txEl>
                                              <p:pRg st="5" end="5"/>
                                            </p:txEl>
                                          </p:spTgt>
                                        </p:tgtEl>
                                        <p:attrNameLst>
                                          <p:attrName>style.rotation</p:attrName>
                                        </p:attrNameLst>
                                      </p:cBhvr>
                                      <p:tavLst>
                                        <p:tav tm="0">
                                          <p:val>
                                            <p:fltVal val="90"/>
                                          </p:val>
                                        </p:tav>
                                        <p:tav tm="100000">
                                          <p:val>
                                            <p:fltVal val="0"/>
                                          </p:val>
                                        </p:tav>
                                      </p:tavLst>
                                    </p:anim>
                                    <p:animEffect transition="in" filter="fade">
                                      <p:cBhvr>
                                        <p:cTn id="31" dur="1000"/>
                                        <p:tgtEl>
                                          <p:spTgt spid="3">
                                            <p:txEl>
                                              <p:pRg st="5" end="5"/>
                                            </p:txEl>
                                          </p:spTgt>
                                        </p:tgtEl>
                                      </p:cBhvr>
                                    </p:animEffect>
                                  </p:childTnLst>
                                </p:cTn>
                              </p:par>
                              <p:par>
                                <p:cTn id="32" presetID="14" presetClass="entr" presetSubtype="10" fill="hold" nodeType="with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randombar(horizontal)">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902139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BE3491C0-9E37-475D-834F-31CD4F615898}"/>
              </a:ext>
            </a:extLst>
          </p:cNvPr>
          <p:cNvSpPr/>
          <p:nvPr/>
        </p:nvSpPr>
        <p:spPr>
          <a:xfrm>
            <a:off x="785024" y="495171"/>
            <a:ext cx="4603376"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7.Сөйлемдердің соңына қарай өзгерту</a:t>
            </a:r>
          </a:p>
        </p:txBody>
      </p:sp>
      <p:sp>
        <p:nvSpPr>
          <p:cNvPr id="4" name="Прямоугольник 3">
            <a:extLst>
              <a:ext uri="{FF2B5EF4-FFF2-40B4-BE49-F238E27FC236}">
                <a16:creationId xmlns:a16="http://schemas.microsoft.com/office/drawing/2014/main" id="{1A79991C-32DE-4FBB-B882-6C47956FD0A0}"/>
              </a:ext>
            </a:extLst>
          </p:cNvPr>
          <p:cNvSpPr/>
          <p:nvPr/>
        </p:nvSpPr>
        <p:spPr>
          <a:xfrm>
            <a:off x="785024" y="1140589"/>
            <a:ext cx="6841066" cy="2862322"/>
          </a:xfrm>
          <a:prstGeom prst="rect">
            <a:avLst/>
          </a:prstGeom>
        </p:spPr>
        <p:txBody>
          <a:bodyPr wrap="square">
            <a:spAutoFit/>
          </a:bodyPr>
          <a:lstStyle/>
          <a:p>
            <a:r>
              <a:rPr lang="kk-KZ" sz="2000" dirty="0">
                <a:latin typeface="Times New Roman" panose="02020603050405020304" pitchFamily="18" charset="0"/>
                <a:cs typeface="Times New Roman" panose="02020603050405020304" pitchFamily="18" charset="0"/>
              </a:rPr>
              <a:t>Мысалы:</a:t>
            </a:r>
          </a:p>
          <a:p>
            <a:endParaRPr lang="kk-KZ" sz="2000" dirty="0">
              <a:latin typeface="Times New Roman" panose="02020603050405020304" pitchFamily="18" charset="0"/>
              <a:cs typeface="Times New Roman" panose="02020603050405020304" pitchFamily="18" charset="0"/>
            </a:endParaRPr>
          </a:p>
          <a:p>
            <a:r>
              <a:rPr lang="kk-KZ" sz="2000" dirty="0">
                <a:latin typeface="Times New Roman" panose="02020603050405020304" pitchFamily="18" charset="0"/>
                <a:cs typeface="Times New Roman" panose="02020603050405020304" pitchFamily="18" charset="0"/>
              </a:rPr>
              <a:t>Түпнұсқа:</a:t>
            </a:r>
          </a:p>
          <a:p>
            <a:r>
              <a:rPr lang="kk-KZ" sz="2000" dirty="0">
                <a:latin typeface="Times New Roman" panose="02020603050405020304" pitchFamily="18" charset="0"/>
                <a:cs typeface="Times New Roman" panose="02020603050405020304" pitchFamily="18" charset="0"/>
              </a:rPr>
              <a:t>Жалма-жан от жағылып еді, үй еңсесі көтеріліп, туырлықтың оюлары көзге шалынды.</a:t>
            </a:r>
          </a:p>
          <a:p>
            <a:endParaRPr lang="kk-KZ" sz="2000" dirty="0">
              <a:latin typeface="Times New Roman" panose="02020603050405020304" pitchFamily="18" charset="0"/>
              <a:cs typeface="Times New Roman" panose="02020603050405020304" pitchFamily="18" charset="0"/>
            </a:endParaRPr>
          </a:p>
          <a:p>
            <a:r>
              <a:rPr lang="kk-KZ" sz="2000" dirty="0">
                <a:latin typeface="Times New Roman" panose="02020603050405020304" pitchFamily="18" charset="0"/>
                <a:cs typeface="Times New Roman" panose="02020603050405020304" pitchFamily="18" charset="0"/>
              </a:rPr>
              <a:t>Өзгерген нұсқа:</a:t>
            </a:r>
          </a:p>
          <a:p>
            <a:r>
              <a:rPr lang="kk-KZ" sz="2000" dirty="0">
                <a:latin typeface="Times New Roman" panose="02020603050405020304" pitchFamily="18" charset="0"/>
                <a:cs typeface="Times New Roman" panose="02020603050405020304" pitchFamily="18" charset="0"/>
              </a:rPr>
              <a:t>Жалма-жан от жағылып еді,туырлықтың оюлары көзге шалынып, үй еңсесі көтерілді.</a:t>
            </a:r>
          </a:p>
        </p:txBody>
      </p:sp>
    </p:spTree>
    <p:extLst>
      <p:ext uri="{BB962C8B-B14F-4D97-AF65-F5344CB8AC3E}">
        <p14:creationId xmlns:p14="http://schemas.microsoft.com/office/powerpoint/2010/main" val="287088379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53" presetClass="entr" presetSubtype="16" fill="hold" nodeType="with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 calcmode="lin" valueType="num">
                                      <p:cBhvr>
                                        <p:cTn id="12"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4">
                                            <p:txEl>
                                              <p:pRg st="0" end="0"/>
                                            </p:txEl>
                                          </p:spTgt>
                                        </p:tgtEl>
                                      </p:cBhvr>
                                    </p:animEffect>
                                  </p:childTnLst>
                                </p:cTn>
                              </p:par>
                              <p:par>
                                <p:cTn id="15" presetID="31"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 calcmode="lin" valueType="num">
                                      <p:cBhvr>
                                        <p:cTn id="17" dur="1000" fill="hold"/>
                                        <p:tgtEl>
                                          <p:spTgt spid="4">
                                            <p:txEl>
                                              <p:pRg st="2" end="2"/>
                                            </p:txEl>
                                          </p:spTgt>
                                        </p:tgtEl>
                                        <p:attrNameLst>
                                          <p:attrName>ppt_w</p:attrName>
                                        </p:attrNameLst>
                                      </p:cBhvr>
                                      <p:tavLst>
                                        <p:tav tm="0">
                                          <p:val>
                                            <p:fltVal val="0"/>
                                          </p:val>
                                        </p:tav>
                                        <p:tav tm="100000">
                                          <p:val>
                                            <p:strVal val="#ppt_w"/>
                                          </p:val>
                                        </p:tav>
                                      </p:tavLst>
                                    </p:anim>
                                    <p:anim calcmode="lin" valueType="num">
                                      <p:cBhvr>
                                        <p:cTn id="18" dur="1000" fill="hold"/>
                                        <p:tgtEl>
                                          <p:spTgt spid="4">
                                            <p:txEl>
                                              <p:pRg st="2" end="2"/>
                                            </p:txEl>
                                          </p:spTgt>
                                        </p:tgtEl>
                                        <p:attrNameLst>
                                          <p:attrName>ppt_h</p:attrName>
                                        </p:attrNameLst>
                                      </p:cBhvr>
                                      <p:tavLst>
                                        <p:tav tm="0">
                                          <p:val>
                                            <p:fltVal val="0"/>
                                          </p:val>
                                        </p:tav>
                                        <p:tav tm="100000">
                                          <p:val>
                                            <p:strVal val="#ppt_h"/>
                                          </p:val>
                                        </p:tav>
                                      </p:tavLst>
                                    </p:anim>
                                    <p:anim calcmode="lin" valueType="num">
                                      <p:cBhvr>
                                        <p:cTn id="19" dur="1000" fill="hold"/>
                                        <p:tgtEl>
                                          <p:spTgt spid="4">
                                            <p:txEl>
                                              <p:pRg st="2" end="2"/>
                                            </p:txEl>
                                          </p:spTgt>
                                        </p:tgtEl>
                                        <p:attrNameLst>
                                          <p:attrName>style.rotation</p:attrName>
                                        </p:attrNameLst>
                                      </p:cBhvr>
                                      <p:tavLst>
                                        <p:tav tm="0">
                                          <p:val>
                                            <p:fltVal val="90"/>
                                          </p:val>
                                        </p:tav>
                                        <p:tav tm="100000">
                                          <p:val>
                                            <p:fltVal val="0"/>
                                          </p:val>
                                        </p:tav>
                                      </p:tavLst>
                                    </p:anim>
                                    <p:animEffect transition="in" filter="fade">
                                      <p:cBhvr>
                                        <p:cTn id="20" dur="1000"/>
                                        <p:tgtEl>
                                          <p:spTgt spid="4">
                                            <p:txEl>
                                              <p:pRg st="2" end="2"/>
                                            </p:txEl>
                                          </p:spTgt>
                                        </p:tgtEl>
                                      </p:cBhvr>
                                    </p:animEffect>
                                  </p:childTnLst>
                                </p:cTn>
                              </p:par>
                              <p:par>
                                <p:cTn id="21" presetID="42" presetClass="entr" presetSubtype="0" fill="hold"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1000"/>
                                        <p:tgtEl>
                                          <p:spTgt spid="4">
                                            <p:txEl>
                                              <p:pRg st="3" end="3"/>
                                            </p:txEl>
                                          </p:spTgt>
                                        </p:tgtEl>
                                      </p:cBhvr>
                                    </p:animEffect>
                                    <p:anim calcmode="lin" valueType="num">
                                      <p:cBhvr>
                                        <p:cTn id="24"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5" dur="1000" fill="hold"/>
                                        <p:tgtEl>
                                          <p:spTgt spid="4">
                                            <p:txEl>
                                              <p:pRg st="3" end="3"/>
                                            </p:txEl>
                                          </p:spTgt>
                                        </p:tgtEl>
                                        <p:attrNameLst>
                                          <p:attrName>ppt_y</p:attrName>
                                        </p:attrNameLst>
                                      </p:cBhvr>
                                      <p:tavLst>
                                        <p:tav tm="0">
                                          <p:val>
                                            <p:strVal val="#ppt_y+.1"/>
                                          </p:val>
                                        </p:tav>
                                        <p:tav tm="100000">
                                          <p:val>
                                            <p:strVal val="#ppt_y"/>
                                          </p:val>
                                        </p:tav>
                                      </p:tavLst>
                                    </p:anim>
                                  </p:childTnLst>
                                </p:cTn>
                              </p:par>
                              <p:par>
                                <p:cTn id="26" presetID="31" presetClass="entr" presetSubtype="0" fill="hold" nodeType="withEffect">
                                  <p:stCondLst>
                                    <p:cond delay="0"/>
                                  </p:stCondLst>
                                  <p:childTnLst>
                                    <p:set>
                                      <p:cBhvr>
                                        <p:cTn id="27" dur="1" fill="hold">
                                          <p:stCondLst>
                                            <p:cond delay="0"/>
                                          </p:stCondLst>
                                        </p:cTn>
                                        <p:tgtEl>
                                          <p:spTgt spid="4">
                                            <p:txEl>
                                              <p:pRg st="5" end="5"/>
                                            </p:txEl>
                                          </p:spTgt>
                                        </p:tgtEl>
                                        <p:attrNameLst>
                                          <p:attrName>style.visibility</p:attrName>
                                        </p:attrNameLst>
                                      </p:cBhvr>
                                      <p:to>
                                        <p:strVal val="visible"/>
                                      </p:to>
                                    </p:set>
                                    <p:anim calcmode="lin" valueType="num">
                                      <p:cBhvr>
                                        <p:cTn id="28" dur="1000" fill="hold"/>
                                        <p:tgtEl>
                                          <p:spTgt spid="4">
                                            <p:txEl>
                                              <p:pRg st="5" end="5"/>
                                            </p:txEl>
                                          </p:spTgt>
                                        </p:tgtEl>
                                        <p:attrNameLst>
                                          <p:attrName>ppt_w</p:attrName>
                                        </p:attrNameLst>
                                      </p:cBhvr>
                                      <p:tavLst>
                                        <p:tav tm="0">
                                          <p:val>
                                            <p:fltVal val="0"/>
                                          </p:val>
                                        </p:tav>
                                        <p:tav tm="100000">
                                          <p:val>
                                            <p:strVal val="#ppt_w"/>
                                          </p:val>
                                        </p:tav>
                                      </p:tavLst>
                                    </p:anim>
                                    <p:anim calcmode="lin" valueType="num">
                                      <p:cBhvr>
                                        <p:cTn id="29" dur="1000" fill="hold"/>
                                        <p:tgtEl>
                                          <p:spTgt spid="4">
                                            <p:txEl>
                                              <p:pRg st="5" end="5"/>
                                            </p:txEl>
                                          </p:spTgt>
                                        </p:tgtEl>
                                        <p:attrNameLst>
                                          <p:attrName>ppt_h</p:attrName>
                                        </p:attrNameLst>
                                      </p:cBhvr>
                                      <p:tavLst>
                                        <p:tav tm="0">
                                          <p:val>
                                            <p:fltVal val="0"/>
                                          </p:val>
                                        </p:tav>
                                        <p:tav tm="100000">
                                          <p:val>
                                            <p:strVal val="#ppt_h"/>
                                          </p:val>
                                        </p:tav>
                                      </p:tavLst>
                                    </p:anim>
                                    <p:anim calcmode="lin" valueType="num">
                                      <p:cBhvr>
                                        <p:cTn id="30" dur="1000" fill="hold"/>
                                        <p:tgtEl>
                                          <p:spTgt spid="4">
                                            <p:txEl>
                                              <p:pRg st="5" end="5"/>
                                            </p:txEl>
                                          </p:spTgt>
                                        </p:tgtEl>
                                        <p:attrNameLst>
                                          <p:attrName>style.rotation</p:attrName>
                                        </p:attrNameLst>
                                      </p:cBhvr>
                                      <p:tavLst>
                                        <p:tav tm="0">
                                          <p:val>
                                            <p:fltVal val="90"/>
                                          </p:val>
                                        </p:tav>
                                        <p:tav tm="100000">
                                          <p:val>
                                            <p:fltVal val="0"/>
                                          </p:val>
                                        </p:tav>
                                      </p:tavLst>
                                    </p:anim>
                                    <p:animEffect transition="in" filter="fade">
                                      <p:cBhvr>
                                        <p:cTn id="31" dur="1000"/>
                                        <p:tgtEl>
                                          <p:spTgt spid="4">
                                            <p:txEl>
                                              <p:pRg st="5" end="5"/>
                                            </p:txEl>
                                          </p:spTgt>
                                        </p:tgtEl>
                                      </p:cBhvr>
                                    </p:animEffect>
                                  </p:childTnLst>
                                </p:cTn>
                              </p:par>
                              <p:par>
                                <p:cTn id="32" presetID="2" presetClass="entr" presetSubtype="4" fill="hold" nodeType="withEffect">
                                  <p:stCondLst>
                                    <p:cond delay="0"/>
                                  </p:stCondLst>
                                  <p:childTnLst>
                                    <p:set>
                                      <p:cBhvr>
                                        <p:cTn id="33" dur="1" fill="hold">
                                          <p:stCondLst>
                                            <p:cond delay="0"/>
                                          </p:stCondLst>
                                        </p:cTn>
                                        <p:tgtEl>
                                          <p:spTgt spid="4">
                                            <p:txEl>
                                              <p:pRg st="6" end="6"/>
                                            </p:txEl>
                                          </p:spTgt>
                                        </p:tgtEl>
                                        <p:attrNameLst>
                                          <p:attrName>style.visibility</p:attrName>
                                        </p:attrNameLst>
                                      </p:cBhvr>
                                      <p:to>
                                        <p:strVal val="visible"/>
                                      </p:to>
                                    </p:set>
                                    <p:anim calcmode="lin" valueType="num">
                                      <p:cBhvr additive="base">
                                        <p:cTn id="34"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702163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FE5F1D54-EC42-4E8B-928F-8B96D95F8A20}"/>
              </a:ext>
            </a:extLst>
          </p:cNvPr>
          <p:cNvSpPr/>
          <p:nvPr/>
        </p:nvSpPr>
        <p:spPr>
          <a:xfrm>
            <a:off x="228600" y="105525"/>
            <a:ext cx="4897879"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8.Көп қолданыстағы сөздерді пайдалану</a:t>
            </a:r>
            <a:endParaRPr lang="ru-KZ" sz="2000" b="1" dirty="0">
              <a:latin typeface="Times New Roman" panose="02020603050405020304" pitchFamily="18" charset="0"/>
              <a:cs typeface="Times New Roman" panose="02020603050405020304" pitchFamily="18" charset="0"/>
            </a:endParaRPr>
          </a:p>
        </p:txBody>
      </p:sp>
      <p:sp>
        <p:nvSpPr>
          <p:cNvPr id="4" name="Прямоугольник 3">
            <a:extLst>
              <a:ext uri="{FF2B5EF4-FFF2-40B4-BE49-F238E27FC236}">
                <a16:creationId xmlns:a16="http://schemas.microsoft.com/office/drawing/2014/main" id="{A4A370E7-B034-48C2-ACF7-31C30B6DB6CF}"/>
              </a:ext>
            </a:extLst>
          </p:cNvPr>
          <p:cNvSpPr/>
          <p:nvPr/>
        </p:nvSpPr>
        <p:spPr>
          <a:xfrm>
            <a:off x="228600" y="421414"/>
            <a:ext cx="8807115" cy="4401205"/>
          </a:xfrm>
          <a:prstGeom prst="rect">
            <a:avLst/>
          </a:prstGeom>
        </p:spPr>
        <p:txBody>
          <a:bodyPr wrap="square">
            <a:spAutoFit/>
          </a:bodyPr>
          <a:lstStyle/>
          <a:p>
            <a:r>
              <a:rPr lang="kk-KZ" sz="2000" dirty="0">
                <a:latin typeface="Times New Roman" panose="02020603050405020304" pitchFamily="18" charset="0"/>
                <a:cs typeface="Times New Roman" panose="02020603050405020304" pitchFamily="18" charset="0"/>
              </a:rPr>
              <a:t>Мысалы:</a:t>
            </a:r>
          </a:p>
          <a:p>
            <a:r>
              <a:rPr lang="kk-KZ" sz="2000" b="1" dirty="0">
                <a:latin typeface="Times New Roman" panose="02020603050405020304" pitchFamily="18" charset="0"/>
                <a:cs typeface="Times New Roman" panose="02020603050405020304" pitchFamily="18" charset="0"/>
              </a:rPr>
              <a:t>Түпнұсқа: </a:t>
            </a:r>
            <a:r>
              <a:rPr lang="kk-KZ" sz="2000" dirty="0">
                <a:latin typeface="Times New Roman" panose="02020603050405020304" pitchFamily="18" charset="0"/>
                <a:cs typeface="Times New Roman" panose="02020603050405020304" pitchFamily="18" charset="0"/>
              </a:rPr>
              <a:t>Жыл сайын әлеуметтік желілер саны көбейіп келе жатыр: </a:t>
            </a:r>
            <a:r>
              <a:rPr lang="en-US" sz="2000" dirty="0">
                <a:latin typeface="Times New Roman" panose="02020603050405020304" pitchFamily="18" charset="0"/>
                <a:cs typeface="Times New Roman" panose="02020603050405020304" pitchFamily="18" charset="0"/>
              </a:rPr>
              <a:t>Instagram, </a:t>
            </a:r>
            <a:r>
              <a:rPr lang="kk-KZ" sz="2000" dirty="0">
                <a:latin typeface="Times New Roman" panose="02020603050405020304" pitchFamily="18" charset="0"/>
                <a:cs typeface="Times New Roman" panose="02020603050405020304" pitchFamily="18" charset="0"/>
              </a:rPr>
              <a:t>Вконтакте, </a:t>
            </a:r>
            <a:r>
              <a:rPr lang="en-US" sz="2000" dirty="0">
                <a:latin typeface="Times New Roman" panose="02020603050405020304" pitchFamily="18" charset="0"/>
                <a:cs typeface="Times New Roman" panose="02020603050405020304" pitchFamily="18" charset="0"/>
              </a:rPr>
              <a:t>Facebook, YouTube, </a:t>
            </a:r>
            <a:r>
              <a:rPr lang="kk-KZ" sz="2000" dirty="0">
                <a:latin typeface="Times New Roman" panose="02020603050405020304" pitchFamily="18" charset="0"/>
                <a:cs typeface="Times New Roman" panose="02020603050405020304" pitchFamily="18" charset="0"/>
              </a:rPr>
              <a:t>Однокласники және т.б. Ал </a:t>
            </a:r>
            <a:r>
              <a:rPr lang="en-US" sz="2000" dirty="0">
                <a:latin typeface="Times New Roman" panose="02020603050405020304" pitchFamily="18" charset="0"/>
                <a:cs typeface="Times New Roman" panose="02020603050405020304" pitchFamily="18" charset="0"/>
              </a:rPr>
              <a:t>Instagram </a:t>
            </a:r>
            <a:r>
              <a:rPr lang="kk-KZ" sz="2000" dirty="0">
                <a:latin typeface="Times New Roman" panose="02020603050405020304" pitchFamily="18" charset="0"/>
                <a:cs typeface="Times New Roman" panose="02020603050405020304" pitchFamily="18" charset="0"/>
              </a:rPr>
              <a:t>желісіне енді әріп үйренген баладан еңкейген қарттарымызға дейін кіреді екен. Ал желімен бірге таңын атырып, күнін батыратындар оқушылар мен студенттер екен. Әлеуметтік желіге адамдар танымал тұлғаларды, соңғы жаңалықтарды, кейде видеолар мен суреттерді көру үшін кіреді.</a:t>
            </a:r>
          </a:p>
          <a:p>
            <a:r>
              <a:rPr lang="kk-KZ" sz="2000" b="1" dirty="0">
                <a:latin typeface="Times New Roman" panose="02020603050405020304" pitchFamily="18" charset="0"/>
                <a:cs typeface="Times New Roman" panose="02020603050405020304" pitchFamily="18" charset="0"/>
              </a:rPr>
              <a:t>Өзгерген нұсқа: </a:t>
            </a:r>
            <a:r>
              <a:rPr lang="kk-KZ" sz="2000" dirty="0">
                <a:latin typeface="Times New Roman" panose="02020603050405020304" pitchFamily="18" charset="0"/>
                <a:cs typeface="Times New Roman" panose="02020603050405020304" pitchFamily="18" charset="0"/>
              </a:rPr>
              <a:t>Әр жыл сайын әлеуметтік желілер саны көбейіп келе жатыр: </a:t>
            </a:r>
            <a:r>
              <a:rPr lang="en-US" sz="2000" dirty="0">
                <a:latin typeface="Times New Roman" panose="02020603050405020304" pitchFamily="18" charset="0"/>
                <a:cs typeface="Times New Roman" panose="02020603050405020304" pitchFamily="18" charset="0"/>
              </a:rPr>
              <a:t>Instagram, </a:t>
            </a:r>
            <a:r>
              <a:rPr lang="kk-KZ" sz="2000" dirty="0">
                <a:latin typeface="Times New Roman" panose="02020603050405020304" pitchFamily="18" charset="0"/>
                <a:cs typeface="Times New Roman" panose="02020603050405020304" pitchFamily="18" charset="0"/>
              </a:rPr>
              <a:t>Вконтакте, </a:t>
            </a:r>
            <a:r>
              <a:rPr lang="en-US" sz="2000" dirty="0">
                <a:latin typeface="Times New Roman" panose="02020603050405020304" pitchFamily="18" charset="0"/>
                <a:cs typeface="Times New Roman" panose="02020603050405020304" pitchFamily="18" charset="0"/>
              </a:rPr>
              <a:t>Facebook, YouTube, </a:t>
            </a:r>
            <a:r>
              <a:rPr lang="kk-KZ" sz="2000" dirty="0">
                <a:latin typeface="Times New Roman" panose="02020603050405020304" pitchFamily="18" charset="0"/>
                <a:cs typeface="Times New Roman" panose="02020603050405020304" pitchFamily="18" charset="0"/>
              </a:rPr>
              <a:t>Однокласники және т.б. Осылар ішінен, әсіресе, </a:t>
            </a:r>
            <a:r>
              <a:rPr lang="en-US" sz="2000" dirty="0">
                <a:latin typeface="Times New Roman" panose="02020603050405020304" pitchFamily="18" charset="0"/>
                <a:cs typeface="Times New Roman" panose="02020603050405020304" pitchFamily="18" charset="0"/>
              </a:rPr>
              <a:t>Instagram </a:t>
            </a:r>
            <a:r>
              <a:rPr lang="kk-KZ" sz="2000" dirty="0">
                <a:latin typeface="Times New Roman" panose="02020603050405020304" pitchFamily="18" charset="0"/>
                <a:cs typeface="Times New Roman" panose="02020603050405020304" pitchFamily="18" charset="0"/>
              </a:rPr>
              <a:t>желісіне енді әріп үйренген баладан еңкейген қарттарымызға дейін кіреді екен. Ал желімен бірге таңын атырып, күнін батыратындар, көбінесе, оқушылар мен студенттер екен. Әлеуметтік желіге көп адамдар танымал тұлғаларды, соңғы жаңалықтарды, соңғы кездері, кейде видеолар мен суреттерді көру үшін кіреді.</a:t>
            </a:r>
          </a:p>
        </p:txBody>
      </p:sp>
    </p:spTree>
    <p:extLst>
      <p:ext uri="{BB962C8B-B14F-4D97-AF65-F5344CB8AC3E}">
        <p14:creationId xmlns:p14="http://schemas.microsoft.com/office/powerpoint/2010/main" val="177673341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4" presetClass="entr" presetSubtype="10" fill="hold" nodeType="with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randombar(horizontal)">
                                      <p:cBhvr>
                                        <p:cTn id="12" dur="500"/>
                                        <p:tgtEl>
                                          <p:spTgt spid="4">
                                            <p:txEl>
                                              <p:pRg st="0" end="0"/>
                                            </p:txEl>
                                          </p:spTgt>
                                        </p:tgtEl>
                                      </p:cBhvr>
                                    </p:animEffect>
                                  </p:childTnLst>
                                </p:cTn>
                              </p:par>
                              <p:par>
                                <p:cTn id="13" presetID="31" presetClass="entr" presetSubtype="0"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 calcmode="lin" valueType="num">
                                      <p:cBhvr>
                                        <p:cTn id="15" dur="1000" fill="hold"/>
                                        <p:tgtEl>
                                          <p:spTgt spid="4">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4">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4">
                                            <p:txEl>
                                              <p:pRg st="1" end="1"/>
                                            </p:txEl>
                                          </p:spTgt>
                                        </p:tgtEl>
                                        <p:attrNameLst>
                                          <p:attrName>style.rotation</p:attrName>
                                        </p:attrNameLst>
                                      </p:cBhvr>
                                      <p:tavLst>
                                        <p:tav tm="0">
                                          <p:val>
                                            <p:fltVal val="90"/>
                                          </p:val>
                                        </p:tav>
                                        <p:tav tm="100000">
                                          <p:val>
                                            <p:fltVal val="0"/>
                                          </p:val>
                                        </p:tav>
                                      </p:tavLst>
                                    </p:anim>
                                    <p:animEffect transition="in" filter="fade">
                                      <p:cBhvr>
                                        <p:cTn id="18" dur="1000"/>
                                        <p:tgtEl>
                                          <p:spTgt spid="4">
                                            <p:txEl>
                                              <p:pRg st="1" end="1"/>
                                            </p:txEl>
                                          </p:spTgt>
                                        </p:tgtEl>
                                      </p:cBhvr>
                                    </p:animEffect>
                                  </p:childTnLst>
                                </p:cTn>
                              </p:par>
                              <p:par>
                                <p:cTn id="19" presetID="26" presetClass="entr" presetSubtype="0" fill="hold" nodeType="with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wipe(down)">
                                      <p:cBhvr>
                                        <p:cTn id="21" dur="580">
                                          <p:stCondLst>
                                            <p:cond delay="0"/>
                                          </p:stCondLst>
                                        </p:cTn>
                                        <p:tgtEl>
                                          <p:spTgt spid="4">
                                            <p:txEl>
                                              <p:pRg st="2" end="2"/>
                                            </p:txEl>
                                          </p:spTgt>
                                        </p:tgtEl>
                                      </p:cBhvr>
                                    </p:animEffect>
                                    <p:anim calcmode="lin" valueType="num">
                                      <p:cBhvr>
                                        <p:cTn id="22" dur="1822" tmFilter="0,0; 0.14,0.36; 0.43,0.73; 0.71,0.91; 1.0,1.0">
                                          <p:stCondLst>
                                            <p:cond delay="0"/>
                                          </p:stCondLst>
                                        </p:cTn>
                                        <p:tgtEl>
                                          <p:spTgt spid="4">
                                            <p:txEl>
                                              <p:pRg st="2" end="2"/>
                                            </p:txEl>
                                          </p:spTgt>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4">
                                            <p:txEl>
                                              <p:pRg st="2" end="2"/>
                                            </p:txEl>
                                          </p:spTgt>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4">
                                            <p:txEl>
                                              <p:pRg st="2" end="2"/>
                                            </p:txEl>
                                          </p:spTgt>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4">
                                            <p:txEl>
                                              <p:pRg st="2" end="2"/>
                                            </p:txEl>
                                          </p:spTgt>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4">
                                            <p:txEl>
                                              <p:pRg st="2" end="2"/>
                                            </p:txEl>
                                          </p:spTgt>
                                        </p:tgtEl>
                                        <p:attrNameLst>
                                          <p:attrName>ppt_y</p:attrName>
                                        </p:attrNameLst>
                                      </p:cBhvr>
                                      <p:tavLst>
                                        <p:tav tm="0" fmla="#ppt_y-sin(pi*$)/81">
                                          <p:val>
                                            <p:fltVal val="0"/>
                                          </p:val>
                                        </p:tav>
                                        <p:tav tm="100000">
                                          <p:val>
                                            <p:fltVal val="1"/>
                                          </p:val>
                                        </p:tav>
                                      </p:tavLst>
                                    </p:anim>
                                    <p:animScale>
                                      <p:cBhvr>
                                        <p:cTn id="27" dur="26">
                                          <p:stCondLst>
                                            <p:cond delay="650"/>
                                          </p:stCondLst>
                                        </p:cTn>
                                        <p:tgtEl>
                                          <p:spTgt spid="4">
                                            <p:txEl>
                                              <p:pRg st="2" end="2"/>
                                            </p:txEl>
                                          </p:spTgt>
                                        </p:tgtEl>
                                      </p:cBhvr>
                                      <p:to x="100000" y="60000"/>
                                    </p:animScale>
                                    <p:animScale>
                                      <p:cBhvr>
                                        <p:cTn id="28" dur="166" decel="50000">
                                          <p:stCondLst>
                                            <p:cond delay="676"/>
                                          </p:stCondLst>
                                        </p:cTn>
                                        <p:tgtEl>
                                          <p:spTgt spid="4">
                                            <p:txEl>
                                              <p:pRg st="2" end="2"/>
                                            </p:txEl>
                                          </p:spTgt>
                                        </p:tgtEl>
                                      </p:cBhvr>
                                      <p:to x="100000" y="100000"/>
                                    </p:animScale>
                                    <p:animScale>
                                      <p:cBhvr>
                                        <p:cTn id="29" dur="26">
                                          <p:stCondLst>
                                            <p:cond delay="1312"/>
                                          </p:stCondLst>
                                        </p:cTn>
                                        <p:tgtEl>
                                          <p:spTgt spid="4">
                                            <p:txEl>
                                              <p:pRg st="2" end="2"/>
                                            </p:txEl>
                                          </p:spTgt>
                                        </p:tgtEl>
                                      </p:cBhvr>
                                      <p:to x="100000" y="80000"/>
                                    </p:animScale>
                                    <p:animScale>
                                      <p:cBhvr>
                                        <p:cTn id="30" dur="166" decel="50000">
                                          <p:stCondLst>
                                            <p:cond delay="1338"/>
                                          </p:stCondLst>
                                        </p:cTn>
                                        <p:tgtEl>
                                          <p:spTgt spid="4">
                                            <p:txEl>
                                              <p:pRg st="2" end="2"/>
                                            </p:txEl>
                                          </p:spTgt>
                                        </p:tgtEl>
                                      </p:cBhvr>
                                      <p:to x="100000" y="100000"/>
                                    </p:animScale>
                                    <p:animScale>
                                      <p:cBhvr>
                                        <p:cTn id="31" dur="26">
                                          <p:stCondLst>
                                            <p:cond delay="1642"/>
                                          </p:stCondLst>
                                        </p:cTn>
                                        <p:tgtEl>
                                          <p:spTgt spid="4">
                                            <p:txEl>
                                              <p:pRg st="2" end="2"/>
                                            </p:txEl>
                                          </p:spTgt>
                                        </p:tgtEl>
                                      </p:cBhvr>
                                      <p:to x="100000" y="90000"/>
                                    </p:animScale>
                                    <p:animScale>
                                      <p:cBhvr>
                                        <p:cTn id="32" dur="166" decel="50000">
                                          <p:stCondLst>
                                            <p:cond delay="1668"/>
                                          </p:stCondLst>
                                        </p:cTn>
                                        <p:tgtEl>
                                          <p:spTgt spid="4">
                                            <p:txEl>
                                              <p:pRg st="2" end="2"/>
                                            </p:txEl>
                                          </p:spTgt>
                                        </p:tgtEl>
                                      </p:cBhvr>
                                      <p:to x="100000" y="100000"/>
                                    </p:animScale>
                                    <p:animScale>
                                      <p:cBhvr>
                                        <p:cTn id="33" dur="26">
                                          <p:stCondLst>
                                            <p:cond delay="1808"/>
                                          </p:stCondLst>
                                        </p:cTn>
                                        <p:tgtEl>
                                          <p:spTgt spid="4">
                                            <p:txEl>
                                              <p:pRg st="2" end="2"/>
                                            </p:txEl>
                                          </p:spTgt>
                                        </p:tgtEl>
                                      </p:cBhvr>
                                      <p:to x="100000" y="95000"/>
                                    </p:animScale>
                                    <p:animScale>
                                      <p:cBhvr>
                                        <p:cTn id="34" dur="166" decel="50000">
                                          <p:stCondLst>
                                            <p:cond delay="1834"/>
                                          </p:stCondLst>
                                        </p:cTn>
                                        <p:tgtEl>
                                          <p:spTgt spid="4">
                                            <p:txEl>
                                              <p:pRg st="2" end="2"/>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280502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5510C877-8D21-415E-B8F7-CEA07087D84C}"/>
              </a:ext>
            </a:extLst>
          </p:cNvPr>
          <p:cNvSpPr/>
          <p:nvPr/>
        </p:nvSpPr>
        <p:spPr>
          <a:xfrm>
            <a:off x="677332" y="185021"/>
            <a:ext cx="4711161"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9.Орыс әріптерін грек тіліне ауыстыру</a:t>
            </a:r>
          </a:p>
        </p:txBody>
      </p:sp>
      <p:graphicFrame>
        <p:nvGraphicFramePr>
          <p:cNvPr id="6" name="Таблица 5">
            <a:extLst>
              <a:ext uri="{FF2B5EF4-FFF2-40B4-BE49-F238E27FC236}">
                <a16:creationId xmlns:a16="http://schemas.microsoft.com/office/drawing/2014/main" id="{0F6F2EFB-FC53-4A72-9BC6-4E5ECCF689C8}"/>
              </a:ext>
            </a:extLst>
          </p:cNvPr>
          <p:cNvGraphicFramePr>
            <a:graphicFrameLocks noGrp="1"/>
          </p:cNvGraphicFramePr>
          <p:nvPr>
            <p:extLst>
              <p:ext uri="{D42A27DB-BD31-4B8C-83A1-F6EECF244321}">
                <p14:modId xmlns:p14="http://schemas.microsoft.com/office/powerpoint/2010/main" val="234875662"/>
              </p:ext>
            </p:extLst>
          </p:nvPr>
        </p:nvGraphicFramePr>
        <p:xfrm>
          <a:off x="756355" y="631017"/>
          <a:ext cx="7631290" cy="4327462"/>
        </p:xfrm>
        <a:graphic>
          <a:graphicData uri="http://schemas.openxmlformats.org/drawingml/2006/table">
            <a:tbl>
              <a:tblPr firstRow="1" bandRow="1">
                <a:tableStyleId>{5940675A-B579-460E-94D1-54222C63F5DA}</a:tableStyleId>
              </a:tblPr>
              <a:tblGrid>
                <a:gridCol w="869246">
                  <a:extLst>
                    <a:ext uri="{9D8B030D-6E8A-4147-A177-3AD203B41FA5}">
                      <a16:colId xmlns:a16="http://schemas.microsoft.com/office/drawing/2014/main" val="708118137"/>
                    </a:ext>
                  </a:extLst>
                </a:gridCol>
                <a:gridCol w="1543810">
                  <a:extLst>
                    <a:ext uri="{9D8B030D-6E8A-4147-A177-3AD203B41FA5}">
                      <a16:colId xmlns:a16="http://schemas.microsoft.com/office/drawing/2014/main" val="1534195891"/>
                    </a:ext>
                  </a:extLst>
                </a:gridCol>
                <a:gridCol w="1297018">
                  <a:extLst>
                    <a:ext uri="{9D8B030D-6E8A-4147-A177-3AD203B41FA5}">
                      <a16:colId xmlns:a16="http://schemas.microsoft.com/office/drawing/2014/main" val="888422177"/>
                    </a:ext>
                  </a:extLst>
                </a:gridCol>
                <a:gridCol w="805483">
                  <a:extLst>
                    <a:ext uri="{9D8B030D-6E8A-4147-A177-3AD203B41FA5}">
                      <a16:colId xmlns:a16="http://schemas.microsoft.com/office/drawing/2014/main" val="3617442735"/>
                    </a:ext>
                  </a:extLst>
                </a:gridCol>
                <a:gridCol w="1219200">
                  <a:extLst>
                    <a:ext uri="{9D8B030D-6E8A-4147-A177-3AD203B41FA5}">
                      <a16:colId xmlns:a16="http://schemas.microsoft.com/office/drawing/2014/main" val="932635926"/>
                    </a:ext>
                  </a:extLst>
                </a:gridCol>
                <a:gridCol w="1896533">
                  <a:extLst>
                    <a:ext uri="{9D8B030D-6E8A-4147-A177-3AD203B41FA5}">
                      <a16:colId xmlns:a16="http://schemas.microsoft.com/office/drawing/2014/main" val="2872757713"/>
                    </a:ext>
                  </a:extLst>
                </a:gridCol>
              </a:tblGrid>
              <a:tr h="175052">
                <a:tc>
                  <a:txBody>
                    <a:bodyPr/>
                    <a:lstStyle/>
                    <a:p>
                      <a:pPr>
                        <a:lnSpc>
                          <a:spcPct val="107000"/>
                        </a:lnSpc>
                        <a:spcAft>
                          <a:spcPts val="0"/>
                        </a:spcAft>
                      </a:pPr>
                      <a:r>
                        <a:rPr lang="kk-KZ" sz="2000" dirty="0">
                          <a:effectLst/>
                          <a:latin typeface="Times New Roman" panose="02020603050405020304" pitchFamily="18" charset="0"/>
                          <a:ea typeface="Calibri" panose="020F0502020204030204" pitchFamily="34" charset="0"/>
                          <a:cs typeface="Times New Roman" panose="02020603050405020304" pitchFamily="18" charset="0"/>
                        </a:rPr>
                        <a:t>Буква</a:t>
                      </a:r>
                      <a:endParaRPr lang="ru-KZ"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kk-KZ" sz="2000" dirty="0">
                          <a:effectLst/>
                          <a:latin typeface="Times New Roman" panose="02020603050405020304" pitchFamily="18" charset="0"/>
                          <a:ea typeface="Calibri" panose="020F0502020204030204" pitchFamily="34" charset="0"/>
                          <a:cs typeface="Times New Roman" panose="02020603050405020304" pitchFamily="18" charset="0"/>
                        </a:rPr>
                        <a:t>Название</a:t>
                      </a:r>
                      <a:endParaRPr lang="ru-KZ"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kk-KZ" sz="2000" dirty="0">
                          <a:effectLst/>
                          <a:latin typeface="Times New Roman" panose="02020603050405020304" pitchFamily="18" charset="0"/>
                          <a:ea typeface="Calibri" panose="020F0502020204030204" pitchFamily="34" charset="0"/>
                          <a:cs typeface="Times New Roman" panose="02020603050405020304" pitchFamily="18" charset="0"/>
                        </a:rPr>
                        <a:t>Чтение</a:t>
                      </a:r>
                      <a:endParaRPr lang="ru-KZ"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kk-KZ" sz="2000" dirty="0">
                          <a:effectLst/>
                          <a:latin typeface="Times New Roman" panose="02020603050405020304" pitchFamily="18" charset="0"/>
                          <a:ea typeface="Calibri" panose="020F0502020204030204" pitchFamily="34" charset="0"/>
                          <a:cs typeface="Times New Roman" panose="02020603050405020304" pitchFamily="18" charset="0"/>
                        </a:rPr>
                        <a:t>Буква</a:t>
                      </a:r>
                      <a:endParaRPr lang="ru-KZ"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kk-KZ" sz="2000" dirty="0">
                          <a:effectLst/>
                          <a:latin typeface="Times New Roman" panose="02020603050405020304" pitchFamily="18" charset="0"/>
                          <a:ea typeface="Calibri" panose="020F0502020204030204" pitchFamily="34" charset="0"/>
                          <a:cs typeface="Times New Roman" panose="02020603050405020304" pitchFamily="18" charset="0"/>
                        </a:rPr>
                        <a:t>Название</a:t>
                      </a:r>
                      <a:endParaRPr lang="ru-KZ"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0"/>
                        </a:spcAft>
                      </a:pPr>
                      <a:r>
                        <a:rPr lang="kk-KZ" sz="2000" dirty="0">
                          <a:effectLst/>
                          <a:latin typeface="Times New Roman" panose="02020603050405020304" pitchFamily="18" charset="0"/>
                          <a:ea typeface="Calibri" panose="020F0502020204030204" pitchFamily="34" charset="0"/>
                          <a:cs typeface="Times New Roman" panose="02020603050405020304" pitchFamily="18" charset="0"/>
                        </a:rPr>
                        <a:t>Чтение</a:t>
                      </a:r>
                      <a:endParaRPr lang="ru-KZ"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16301482"/>
                  </a:ext>
                </a:extLst>
              </a:tr>
              <a:tr h="2627225">
                <a:tc>
                  <a:txBody>
                    <a:bodyPr/>
                    <a:lstStyle/>
                    <a:p>
                      <a:r>
                        <a:rPr lang="kk-KZ" sz="2000" dirty="0">
                          <a:latin typeface="Times New Roman" panose="02020603050405020304" pitchFamily="18" charset="0"/>
                          <a:cs typeface="Times New Roman" panose="02020603050405020304" pitchFamily="18" charset="0"/>
                        </a:rPr>
                        <a:t>А </a:t>
                      </a:r>
                      <a:r>
                        <a:rPr lang="el-GR" sz="2000" dirty="0">
                          <a:latin typeface="Times New Roman" panose="02020603050405020304" pitchFamily="18" charset="0"/>
                          <a:cs typeface="Times New Roman" panose="02020603050405020304" pitchFamily="18" charset="0"/>
                        </a:rPr>
                        <a:t>α</a:t>
                      </a:r>
                    </a:p>
                    <a:p>
                      <a:r>
                        <a:rPr lang="kk-KZ" sz="2000" dirty="0">
                          <a:latin typeface="Times New Roman" panose="02020603050405020304" pitchFamily="18" charset="0"/>
                          <a:cs typeface="Times New Roman" panose="02020603050405020304" pitchFamily="18" charset="0"/>
                        </a:rPr>
                        <a:t>В </a:t>
                      </a:r>
                      <a:r>
                        <a:rPr lang="el-GR" sz="2000" dirty="0">
                          <a:latin typeface="Times New Roman" panose="02020603050405020304" pitchFamily="18" charset="0"/>
                          <a:cs typeface="Times New Roman" panose="02020603050405020304" pitchFamily="18" charset="0"/>
                        </a:rPr>
                        <a:t>β</a:t>
                      </a:r>
                    </a:p>
                    <a:p>
                      <a:r>
                        <a:rPr lang="kk-KZ" sz="2000" dirty="0">
                          <a:latin typeface="Times New Roman" panose="02020603050405020304" pitchFamily="18" charset="0"/>
                          <a:cs typeface="Times New Roman" panose="02020603050405020304" pitchFamily="18" charset="0"/>
                        </a:rPr>
                        <a:t>Г </a:t>
                      </a:r>
                      <a:r>
                        <a:rPr lang="el-GR" sz="2000" dirty="0">
                          <a:latin typeface="Times New Roman" panose="02020603050405020304" pitchFamily="18" charset="0"/>
                          <a:cs typeface="Times New Roman" panose="02020603050405020304" pitchFamily="18" charset="0"/>
                        </a:rPr>
                        <a:t>γ</a:t>
                      </a:r>
                    </a:p>
                    <a:p>
                      <a:r>
                        <a:rPr lang="el-GR" sz="2000" dirty="0">
                          <a:latin typeface="Times New Roman" panose="02020603050405020304" pitchFamily="18" charset="0"/>
                          <a:cs typeface="Times New Roman" panose="02020603050405020304" pitchFamily="18" charset="0"/>
                        </a:rPr>
                        <a:t>Δ δ</a:t>
                      </a:r>
                    </a:p>
                    <a:p>
                      <a:r>
                        <a:rPr lang="kk-KZ" sz="2000" dirty="0">
                          <a:latin typeface="Times New Roman" panose="02020603050405020304" pitchFamily="18" charset="0"/>
                          <a:cs typeface="Times New Roman" panose="02020603050405020304" pitchFamily="18" charset="0"/>
                        </a:rPr>
                        <a:t>Е </a:t>
                      </a:r>
                      <a:r>
                        <a:rPr lang="el-GR" sz="2000" dirty="0">
                          <a:latin typeface="Times New Roman" panose="02020603050405020304" pitchFamily="18" charset="0"/>
                          <a:cs typeface="Times New Roman" panose="02020603050405020304" pitchFamily="18" charset="0"/>
                        </a:rPr>
                        <a:t>ε</a:t>
                      </a:r>
                    </a:p>
                    <a:p>
                      <a:r>
                        <a:rPr lang="el-GR" sz="2000" dirty="0">
                          <a:latin typeface="Times New Roman" panose="02020603050405020304" pitchFamily="18" charset="0"/>
                          <a:cs typeface="Times New Roman" panose="02020603050405020304" pitchFamily="18" charset="0"/>
                        </a:rPr>
                        <a:t>Ζ ζ</a:t>
                      </a:r>
                    </a:p>
                    <a:p>
                      <a:r>
                        <a:rPr lang="el-GR" sz="2000" dirty="0">
                          <a:latin typeface="Times New Roman" panose="02020603050405020304" pitchFamily="18" charset="0"/>
                          <a:cs typeface="Times New Roman" panose="02020603050405020304" pitchFamily="18" charset="0"/>
                        </a:rPr>
                        <a:t>Η η</a:t>
                      </a:r>
                    </a:p>
                    <a:p>
                      <a:r>
                        <a:rPr lang="el-GR" sz="2000" dirty="0">
                          <a:latin typeface="Times New Roman" panose="02020603050405020304" pitchFamily="18" charset="0"/>
                          <a:cs typeface="Times New Roman" panose="02020603050405020304" pitchFamily="18" charset="0"/>
                        </a:rPr>
                        <a:t>Θ θ</a:t>
                      </a:r>
                    </a:p>
                    <a:p>
                      <a:r>
                        <a:rPr lang="el-GR" sz="2000" dirty="0">
                          <a:latin typeface="Times New Roman" panose="02020603050405020304" pitchFamily="18" charset="0"/>
                          <a:cs typeface="Times New Roman" panose="02020603050405020304" pitchFamily="18" charset="0"/>
                        </a:rPr>
                        <a:t>Ι ι</a:t>
                      </a:r>
                    </a:p>
                    <a:p>
                      <a:r>
                        <a:rPr lang="el-GR" sz="2000" dirty="0">
                          <a:latin typeface="Times New Roman" panose="02020603050405020304" pitchFamily="18" charset="0"/>
                          <a:cs typeface="Times New Roman" panose="02020603050405020304" pitchFamily="18" charset="0"/>
                        </a:rPr>
                        <a:t>Κ κ</a:t>
                      </a:r>
                    </a:p>
                    <a:p>
                      <a:r>
                        <a:rPr lang="el-GR" sz="2000" dirty="0">
                          <a:latin typeface="Times New Roman" panose="02020603050405020304" pitchFamily="18" charset="0"/>
                          <a:cs typeface="Times New Roman" panose="02020603050405020304" pitchFamily="18" charset="0"/>
                        </a:rPr>
                        <a:t>Λ λ </a:t>
                      </a:r>
                    </a:p>
                    <a:p>
                      <a:r>
                        <a:rPr lang="el-GR" sz="2000" dirty="0">
                          <a:latin typeface="Times New Roman" panose="02020603050405020304" pitchFamily="18" charset="0"/>
                          <a:cs typeface="Times New Roman" panose="02020603050405020304" pitchFamily="18" charset="0"/>
                        </a:rPr>
                        <a:t>Μ μ</a:t>
                      </a:r>
                    </a:p>
                    <a:p>
                      <a:endParaRPr lang="ru-KZ" dirty="0"/>
                    </a:p>
                  </a:txBody>
                  <a:tcPr/>
                </a:tc>
                <a:tc>
                  <a:txBody>
                    <a:bodyPr/>
                    <a:lstStyle/>
                    <a:p>
                      <a:r>
                        <a:rPr lang="ru-RU" sz="2000" dirty="0">
                          <a:latin typeface="Times New Roman" panose="02020603050405020304" pitchFamily="18" charset="0"/>
                          <a:cs typeface="Times New Roman" panose="02020603050405020304" pitchFamily="18" charset="0"/>
                        </a:rPr>
                        <a:t>Альфа </a:t>
                      </a:r>
                    </a:p>
                    <a:p>
                      <a:r>
                        <a:rPr lang="ru-RU" sz="2000" dirty="0">
                          <a:latin typeface="Times New Roman" panose="02020603050405020304" pitchFamily="18" charset="0"/>
                          <a:cs typeface="Times New Roman" panose="02020603050405020304" pitchFamily="18" charset="0"/>
                        </a:rPr>
                        <a:t>Вита</a:t>
                      </a:r>
                    </a:p>
                    <a:p>
                      <a:r>
                        <a:rPr lang="ru-RU" sz="2000" dirty="0">
                          <a:latin typeface="Times New Roman" panose="02020603050405020304" pitchFamily="18" charset="0"/>
                          <a:cs typeface="Times New Roman" panose="02020603050405020304" pitchFamily="18" charset="0"/>
                        </a:rPr>
                        <a:t>Гамма</a:t>
                      </a:r>
                    </a:p>
                    <a:p>
                      <a:r>
                        <a:rPr lang="ru-RU" sz="2000" dirty="0">
                          <a:latin typeface="Times New Roman" panose="02020603050405020304" pitchFamily="18" charset="0"/>
                          <a:cs typeface="Times New Roman" panose="02020603050405020304" pitchFamily="18" charset="0"/>
                        </a:rPr>
                        <a:t>Дельта</a:t>
                      </a:r>
                    </a:p>
                    <a:p>
                      <a:r>
                        <a:rPr lang="ru-RU" sz="2000" dirty="0">
                          <a:latin typeface="Times New Roman" panose="02020603050405020304" pitchFamily="18" charset="0"/>
                          <a:cs typeface="Times New Roman" panose="02020603050405020304" pitchFamily="18" charset="0"/>
                        </a:rPr>
                        <a:t>Эпсилон</a:t>
                      </a:r>
                    </a:p>
                    <a:p>
                      <a:r>
                        <a:rPr lang="ru-RU" sz="2000" dirty="0">
                          <a:latin typeface="Times New Roman" panose="02020603050405020304" pitchFamily="18" charset="0"/>
                          <a:cs typeface="Times New Roman" panose="02020603050405020304" pitchFamily="18" charset="0"/>
                        </a:rPr>
                        <a:t>Зита</a:t>
                      </a:r>
                    </a:p>
                    <a:p>
                      <a:r>
                        <a:rPr lang="ru-RU" sz="2000" dirty="0" err="1">
                          <a:latin typeface="Times New Roman" panose="02020603050405020304" pitchFamily="18" charset="0"/>
                          <a:cs typeface="Times New Roman" panose="02020603050405020304" pitchFamily="18" charset="0"/>
                        </a:rPr>
                        <a:t>Итә</a:t>
                      </a:r>
                      <a:endParaRPr lang="ru-RU" sz="2000" dirty="0">
                        <a:latin typeface="Times New Roman" panose="02020603050405020304" pitchFamily="18" charset="0"/>
                        <a:cs typeface="Times New Roman" panose="02020603050405020304" pitchFamily="18" charset="0"/>
                      </a:endParaRPr>
                    </a:p>
                    <a:p>
                      <a:r>
                        <a:rPr lang="ru-RU" sz="2000" dirty="0">
                          <a:latin typeface="Times New Roman" panose="02020603050405020304" pitchFamily="18" charset="0"/>
                          <a:cs typeface="Times New Roman" panose="02020603050405020304" pitchFamily="18" charset="0"/>
                        </a:rPr>
                        <a:t>Фита</a:t>
                      </a:r>
                    </a:p>
                    <a:p>
                      <a:r>
                        <a:rPr lang="ru-RU" sz="2000" dirty="0">
                          <a:latin typeface="Times New Roman" panose="02020603050405020304" pitchFamily="18" charset="0"/>
                          <a:cs typeface="Times New Roman" panose="02020603050405020304" pitchFamily="18" charset="0"/>
                        </a:rPr>
                        <a:t>Йота</a:t>
                      </a:r>
                    </a:p>
                    <a:p>
                      <a:r>
                        <a:rPr lang="ru-RU" sz="2000" dirty="0">
                          <a:latin typeface="Times New Roman" panose="02020603050405020304" pitchFamily="18" charset="0"/>
                          <a:cs typeface="Times New Roman" panose="02020603050405020304" pitchFamily="18" charset="0"/>
                        </a:rPr>
                        <a:t>Каппа</a:t>
                      </a:r>
                    </a:p>
                    <a:p>
                      <a:r>
                        <a:rPr lang="ru-RU" sz="2000" dirty="0" err="1">
                          <a:latin typeface="Times New Roman" panose="02020603050405020304" pitchFamily="18" charset="0"/>
                          <a:cs typeface="Times New Roman" panose="02020603050405020304" pitchFamily="18" charset="0"/>
                        </a:rPr>
                        <a:t>Ламбдә</a:t>
                      </a:r>
                      <a:endParaRPr lang="ru-RU" sz="2000" dirty="0">
                        <a:latin typeface="Times New Roman" panose="02020603050405020304" pitchFamily="18" charset="0"/>
                        <a:cs typeface="Times New Roman" panose="02020603050405020304" pitchFamily="18" charset="0"/>
                      </a:endParaRPr>
                    </a:p>
                    <a:p>
                      <a:r>
                        <a:rPr lang="ru-RU" sz="2000" dirty="0">
                          <a:latin typeface="Times New Roman" panose="02020603050405020304" pitchFamily="18" charset="0"/>
                          <a:cs typeface="Times New Roman" panose="02020603050405020304" pitchFamily="18" charset="0"/>
                        </a:rPr>
                        <a:t>Ми</a:t>
                      </a:r>
                    </a:p>
                    <a:p>
                      <a:endParaRPr lang="ru-KZ" dirty="0"/>
                    </a:p>
                  </a:txBody>
                  <a:tcPr/>
                </a:tc>
                <a:tc>
                  <a:txBody>
                    <a:bodyPr/>
                    <a:lstStyle/>
                    <a:p>
                      <a:r>
                        <a:rPr lang="ru-RU" sz="2000" dirty="0">
                          <a:latin typeface="Times New Roman" panose="02020603050405020304" pitchFamily="18" charset="0"/>
                          <a:cs typeface="Times New Roman" panose="02020603050405020304" pitchFamily="18" charset="0"/>
                        </a:rPr>
                        <a:t>А</a:t>
                      </a:r>
                    </a:p>
                    <a:p>
                      <a:r>
                        <a:rPr lang="ru-RU" sz="2000" dirty="0">
                          <a:latin typeface="Times New Roman" panose="02020603050405020304" pitchFamily="18" charset="0"/>
                          <a:cs typeface="Times New Roman" panose="02020603050405020304" pitchFamily="18" charset="0"/>
                        </a:rPr>
                        <a:t>В</a:t>
                      </a:r>
                    </a:p>
                    <a:p>
                      <a:r>
                        <a:rPr lang="ru-RU" sz="2000" dirty="0">
                          <a:latin typeface="Times New Roman" panose="02020603050405020304" pitchFamily="18" charset="0"/>
                          <a:cs typeface="Times New Roman" panose="02020603050405020304" pitchFamily="18" charset="0"/>
                        </a:rPr>
                        <a:t>Г*</a:t>
                      </a:r>
                    </a:p>
                    <a:p>
                      <a:r>
                        <a:rPr lang="ru-RU" sz="2000" dirty="0">
                          <a:latin typeface="Times New Roman" panose="02020603050405020304" pitchFamily="18" charset="0"/>
                          <a:cs typeface="Times New Roman" panose="02020603050405020304" pitchFamily="18" charset="0"/>
                        </a:rPr>
                        <a:t>Д*</a:t>
                      </a:r>
                    </a:p>
                    <a:p>
                      <a:r>
                        <a:rPr lang="ru-RU" sz="2000" dirty="0">
                          <a:latin typeface="Times New Roman" panose="02020603050405020304" pitchFamily="18" charset="0"/>
                          <a:cs typeface="Times New Roman" panose="02020603050405020304" pitchFamily="18" charset="0"/>
                        </a:rPr>
                        <a:t>Э</a:t>
                      </a:r>
                    </a:p>
                    <a:p>
                      <a:r>
                        <a:rPr lang="ru-RU" sz="2000" dirty="0">
                          <a:latin typeface="Times New Roman" panose="02020603050405020304" pitchFamily="18" charset="0"/>
                          <a:cs typeface="Times New Roman" panose="02020603050405020304" pitchFamily="18" charset="0"/>
                        </a:rPr>
                        <a:t>З</a:t>
                      </a:r>
                    </a:p>
                    <a:p>
                      <a:r>
                        <a:rPr lang="ru-RU" sz="2000" dirty="0">
                          <a:latin typeface="Times New Roman" panose="02020603050405020304" pitchFamily="18" charset="0"/>
                          <a:cs typeface="Times New Roman" panose="02020603050405020304" pitchFamily="18" charset="0"/>
                        </a:rPr>
                        <a:t>И</a:t>
                      </a:r>
                    </a:p>
                    <a:p>
                      <a:r>
                        <a:rPr lang="ru-RU" sz="2000" dirty="0">
                          <a:latin typeface="Times New Roman" panose="02020603050405020304" pitchFamily="18" charset="0"/>
                          <a:cs typeface="Times New Roman" panose="02020603050405020304" pitchFamily="18" charset="0"/>
                        </a:rPr>
                        <a:t>Т*</a:t>
                      </a:r>
                    </a:p>
                    <a:p>
                      <a:r>
                        <a:rPr lang="ru-RU" sz="2000" dirty="0">
                          <a:latin typeface="Times New Roman" panose="02020603050405020304" pitchFamily="18" charset="0"/>
                          <a:cs typeface="Times New Roman" panose="02020603050405020304" pitchFamily="18" charset="0"/>
                        </a:rPr>
                        <a:t>И</a:t>
                      </a:r>
                    </a:p>
                    <a:p>
                      <a:r>
                        <a:rPr lang="ru-RU" sz="2000" dirty="0">
                          <a:latin typeface="Times New Roman" panose="02020603050405020304" pitchFamily="18" charset="0"/>
                          <a:cs typeface="Times New Roman" panose="02020603050405020304" pitchFamily="18" charset="0"/>
                        </a:rPr>
                        <a:t>К</a:t>
                      </a:r>
                    </a:p>
                    <a:p>
                      <a:r>
                        <a:rPr lang="ru-RU" sz="2000" dirty="0">
                          <a:latin typeface="Times New Roman" panose="02020603050405020304" pitchFamily="18" charset="0"/>
                          <a:cs typeface="Times New Roman" panose="02020603050405020304" pitchFamily="18" charset="0"/>
                        </a:rPr>
                        <a:t>Л</a:t>
                      </a:r>
                    </a:p>
                    <a:p>
                      <a:r>
                        <a:rPr lang="ru-RU" sz="2000" dirty="0">
                          <a:latin typeface="Times New Roman" panose="02020603050405020304" pitchFamily="18" charset="0"/>
                          <a:cs typeface="Times New Roman" panose="02020603050405020304" pitchFamily="18" charset="0"/>
                        </a:rPr>
                        <a:t>м</a:t>
                      </a:r>
                    </a:p>
                    <a:p>
                      <a:endParaRPr lang="ru-KZ" dirty="0"/>
                    </a:p>
                  </a:txBody>
                  <a:tcPr/>
                </a:tc>
                <a:tc>
                  <a:txBody>
                    <a:bodyPr/>
                    <a:lstStyle/>
                    <a:p>
                      <a:r>
                        <a:rPr lang="el-GR" sz="2000" dirty="0">
                          <a:latin typeface="Times New Roman" panose="02020603050405020304" pitchFamily="18" charset="0"/>
                          <a:cs typeface="Times New Roman" panose="02020603050405020304" pitchFamily="18" charset="0"/>
                        </a:rPr>
                        <a:t>Ν ν</a:t>
                      </a:r>
                    </a:p>
                    <a:p>
                      <a:r>
                        <a:rPr lang="el-GR" sz="2000" dirty="0">
                          <a:latin typeface="Times New Roman" panose="02020603050405020304" pitchFamily="18" charset="0"/>
                          <a:cs typeface="Times New Roman" panose="02020603050405020304" pitchFamily="18" charset="0"/>
                        </a:rPr>
                        <a:t>Ξ ξ</a:t>
                      </a:r>
                    </a:p>
                    <a:p>
                      <a:r>
                        <a:rPr lang="el-GR" sz="2000" dirty="0">
                          <a:latin typeface="Times New Roman" panose="02020603050405020304" pitchFamily="18" charset="0"/>
                          <a:cs typeface="Times New Roman" panose="02020603050405020304" pitchFamily="18" charset="0"/>
                        </a:rPr>
                        <a:t>Ο ο</a:t>
                      </a:r>
                    </a:p>
                    <a:p>
                      <a:r>
                        <a:rPr lang="el-GR" sz="2000" dirty="0">
                          <a:latin typeface="Times New Roman" panose="02020603050405020304" pitchFamily="18" charset="0"/>
                          <a:cs typeface="Times New Roman" panose="02020603050405020304" pitchFamily="18" charset="0"/>
                        </a:rPr>
                        <a:t>Π π </a:t>
                      </a:r>
                    </a:p>
                    <a:p>
                      <a:r>
                        <a:rPr lang="el-GR" sz="2000" dirty="0">
                          <a:latin typeface="Times New Roman" panose="02020603050405020304" pitchFamily="18" charset="0"/>
                          <a:cs typeface="Times New Roman" panose="02020603050405020304" pitchFamily="18" charset="0"/>
                        </a:rPr>
                        <a:t>Ρ ρ</a:t>
                      </a:r>
                    </a:p>
                    <a:p>
                      <a:r>
                        <a:rPr lang="el-GR" sz="2000" dirty="0">
                          <a:latin typeface="Times New Roman" panose="02020603050405020304" pitchFamily="18" charset="0"/>
                          <a:cs typeface="Times New Roman" panose="02020603050405020304" pitchFamily="18" charset="0"/>
                        </a:rPr>
                        <a:t>Σ ς</a:t>
                      </a:r>
                    </a:p>
                    <a:p>
                      <a:r>
                        <a:rPr lang="el-GR" sz="2000" dirty="0">
                          <a:latin typeface="Times New Roman" panose="02020603050405020304" pitchFamily="18" charset="0"/>
                          <a:cs typeface="Times New Roman" panose="02020603050405020304" pitchFamily="18" charset="0"/>
                        </a:rPr>
                        <a:t>Τ τ</a:t>
                      </a:r>
                    </a:p>
                    <a:p>
                      <a:r>
                        <a:rPr lang="el-GR" sz="2000" dirty="0">
                          <a:latin typeface="Times New Roman" panose="02020603050405020304" pitchFamily="18" charset="0"/>
                          <a:cs typeface="Times New Roman" panose="02020603050405020304" pitchFamily="18" charset="0"/>
                        </a:rPr>
                        <a:t>Υ υ</a:t>
                      </a:r>
                    </a:p>
                    <a:p>
                      <a:r>
                        <a:rPr lang="el-GR" sz="2000" dirty="0">
                          <a:latin typeface="Times New Roman" panose="02020603050405020304" pitchFamily="18" charset="0"/>
                          <a:cs typeface="Times New Roman" panose="02020603050405020304" pitchFamily="18" charset="0"/>
                        </a:rPr>
                        <a:t>Φ φ</a:t>
                      </a:r>
                    </a:p>
                    <a:p>
                      <a:r>
                        <a:rPr lang="el-GR" sz="2000" dirty="0">
                          <a:latin typeface="Times New Roman" panose="02020603050405020304" pitchFamily="18" charset="0"/>
                          <a:cs typeface="Times New Roman" panose="02020603050405020304" pitchFamily="18" charset="0"/>
                        </a:rPr>
                        <a:t>Χ χ</a:t>
                      </a:r>
                    </a:p>
                    <a:p>
                      <a:r>
                        <a:rPr lang="el-GR" sz="2000" dirty="0">
                          <a:latin typeface="Times New Roman" panose="02020603050405020304" pitchFamily="18" charset="0"/>
                          <a:cs typeface="Times New Roman" panose="02020603050405020304" pitchFamily="18" charset="0"/>
                        </a:rPr>
                        <a:t>Ψ ψ</a:t>
                      </a:r>
                    </a:p>
                    <a:p>
                      <a:r>
                        <a:rPr lang="el-GR" sz="2000" dirty="0">
                          <a:latin typeface="Times New Roman" panose="02020603050405020304" pitchFamily="18" charset="0"/>
                          <a:cs typeface="Times New Roman" panose="02020603050405020304" pitchFamily="18" charset="0"/>
                        </a:rPr>
                        <a:t>Ω ω </a:t>
                      </a:r>
                      <a:endParaRPr lang="ru-KZ" sz="2000" dirty="0">
                        <a:latin typeface="Times New Roman" panose="02020603050405020304" pitchFamily="18" charset="0"/>
                        <a:cs typeface="Times New Roman" panose="02020603050405020304" pitchFamily="18" charset="0"/>
                      </a:endParaRPr>
                    </a:p>
                  </a:txBody>
                  <a:tcPr/>
                </a:tc>
                <a:tc>
                  <a:txBody>
                    <a:bodyPr/>
                    <a:lstStyle/>
                    <a:p>
                      <a:r>
                        <a:rPr lang="ru-RU" sz="2000" dirty="0">
                          <a:latin typeface="Times New Roman" panose="02020603050405020304" pitchFamily="18" charset="0"/>
                          <a:cs typeface="Times New Roman" panose="02020603050405020304" pitchFamily="18" charset="0"/>
                        </a:rPr>
                        <a:t>Ни</a:t>
                      </a:r>
                    </a:p>
                    <a:p>
                      <a:r>
                        <a:rPr lang="ru-RU" sz="2000" dirty="0">
                          <a:latin typeface="Times New Roman" panose="02020603050405020304" pitchFamily="18" charset="0"/>
                          <a:cs typeface="Times New Roman" panose="02020603050405020304" pitchFamily="18" charset="0"/>
                        </a:rPr>
                        <a:t>Кси</a:t>
                      </a:r>
                    </a:p>
                    <a:p>
                      <a:r>
                        <a:rPr lang="ru-RU" sz="2000" dirty="0">
                          <a:latin typeface="Times New Roman" panose="02020603050405020304" pitchFamily="18" charset="0"/>
                          <a:cs typeface="Times New Roman" panose="02020603050405020304" pitchFamily="18" charset="0"/>
                        </a:rPr>
                        <a:t>Омикрон</a:t>
                      </a:r>
                    </a:p>
                    <a:p>
                      <a:r>
                        <a:rPr lang="ru-RU" sz="2000" dirty="0">
                          <a:latin typeface="Times New Roman" panose="02020603050405020304" pitchFamily="18" charset="0"/>
                          <a:cs typeface="Times New Roman" panose="02020603050405020304" pitchFamily="18" charset="0"/>
                        </a:rPr>
                        <a:t>Пи</a:t>
                      </a:r>
                    </a:p>
                    <a:p>
                      <a:r>
                        <a:rPr lang="ru-RU" sz="2000" dirty="0" err="1">
                          <a:latin typeface="Times New Roman" panose="02020603050405020304" pitchFamily="18" charset="0"/>
                          <a:cs typeface="Times New Roman" panose="02020603050405020304" pitchFamily="18" charset="0"/>
                        </a:rPr>
                        <a:t>Ро</a:t>
                      </a:r>
                      <a:endParaRPr lang="ru-RU" sz="2000" dirty="0">
                        <a:latin typeface="Times New Roman" panose="02020603050405020304" pitchFamily="18" charset="0"/>
                        <a:cs typeface="Times New Roman" panose="02020603050405020304" pitchFamily="18" charset="0"/>
                      </a:endParaRPr>
                    </a:p>
                    <a:p>
                      <a:r>
                        <a:rPr lang="ru-RU" sz="2000" dirty="0">
                          <a:latin typeface="Times New Roman" panose="02020603050405020304" pitchFamily="18" charset="0"/>
                          <a:cs typeface="Times New Roman" panose="02020603050405020304" pitchFamily="18" charset="0"/>
                        </a:rPr>
                        <a:t>Сигма</a:t>
                      </a:r>
                    </a:p>
                    <a:p>
                      <a:r>
                        <a:rPr lang="ru-RU" sz="2000" dirty="0" err="1">
                          <a:latin typeface="Times New Roman" panose="02020603050405020304" pitchFamily="18" charset="0"/>
                          <a:cs typeface="Times New Roman" panose="02020603050405020304" pitchFamily="18" charset="0"/>
                        </a:rPr>
                        <a:t>Таф</a:t>
                      </a:r>
                      <a:endParaRPr lang="ru-RU" sz="2000" dirty="0">
                        <a:latin typeface="Times New Roman" panose="02020603050405020304" pitchFamily="18" charset="0"/>
                        <a:cs typeface="Times New Roman" panose="02020603050405020304" pitchFamily="18" charset="0"/>
                      </a:endParaRPr>
                    </a:p>
                    <a:p>
                      <a:r>
                        <a:rPr lang="ru-RU" sz="2000" dirty="0">
                          <a:latin typeface="Times New Roman" panose="02020603050405020304" pitchFamily="18" charset="0"/>
                          <a:cs typeface="Times New Roman" panose="02020603050405020304" pitchFamily="18" charset="0"/>
                        </a:rPr>
                        <a:t>Ипсилон</a:t>
                      </a:r>
                    </a:p>
                    <a:p>
                      <a:r>
                        <a:rPr lang="ru-RU" sz="2000" dirty="0">
                          <a:latin typeface="Times New Roman" panose="02020603050405020304" pitchFamily="18" charset="0"/>
                          <a:cs typeface="Times New Roman" panose="02020603050405020304" pitchFamily="18" charset="0"/>
                        </a:rPr>
                        <a:t>Фи</a:t>
                      </a:r>
                    </a:p>
                    <a:p>
                      <a:r>
                        <a:rPr lang="ru-RU" sz="2000" dirty="0">
                          <a:latin typeface="Times New Roman" panose="02020603050405020304" pitchFamily="18" charset="0"/>
                          <a:cs typeface="Times New Roman" panose="02020603050405020304" pitchFamily="18" charset="0"/>
                        </a:rPr>
                        <a:t>Хи</a:t>
                      </a:r>
                    </a:p>
                    <a:p>
                      <a:r>
                        <a:rPr lang="ru-RU" sz="2000" dirty="0">
                          <a:latin typeface="Times New Roman" panose="02020603050405020304" pitchFamily="18" charset="0"/>
                          <a:cs typeface="Times New Roman" panose="02020603050405020304" pitchFamily="18" charset="0"/>
                        </a:rPr>
                        <a:t>Пси</a:t>
                      </a:r>
                    </a:p>
                    <a:p>
                      <a:r>
                        <a:rPr lang="ru-RU" sz="2000" dirty="0">
                          <a:latin typeface="Times New Roman" panose="02020603050405020304" pitchFamily="18" charset="0"/>
                          <a:cs typeface="Times New Roman" panose="02020603050405020304" pitchFamily="18" charset="0"/>
                        </a:rPr>
                        <a:t>Омега</a:t>
                      </a:r>
                    </a:p>
                    <a:p>
                      <a:endParaRPr lang="ru-KZ" dirty="0"/>
                    </a:p>
                  </a:txBody>
                  <a:tcPr/>
                </a:tc>
                <a:tc>
                  <a:txBody>
                    <a:bodyPr/>
                    <a:lstStyle/>
                    <a:p>
                      <a:r>
                        <a:rPr lang="ru-RU" sz="2000" dirty="0">
                          <a:latin typeface="Times New Roman" panose="02020603050405020304" pitchFamily="18" charset="0"/>
                          <a:cs typeface="Times New Roman" panose="02020603050405020304" pitchFamily="18" charset="0"/>
                        </a:rPr>
                        <a:t>Н</a:t>
                      </a:r>
                    </a:p>
                    <a:p>
                      <a:r>
                        <a:rPr lang="ru-RU" sz="2000" dirty="0">
                          <a:latin typeface="Times New Roman" panose="02020603050405020304" pitchFamily="18" charset="0"/>
                          <a:cs typeface="Times New Roman" panose="02020603050405020304" pitchFamily="18" charset="0"/>
                        </a:rPr>
                        <a:t>Кс</a:t>
                      </a:r>
                    </a:p>
                    <a:p>
                      <a:r>
                        <a:rPr lang="ru-RU" sz="2000" dirty="0">
                          <a:latin typeface="Times New Roman" panose="02020603050405020304" pitchFamily="18" charset="0"/>
                          <a:cs typeface="Times New Roman" panose="02020603050405020304" pitchFamily="18" charset="0"/>
                        </a:rPr>
                        <a:t>О</a:t>
                      </a:r>
                    </a:p>
                    <a:p>
                      <a:r>
                        <a:rPr lang="ru-RU" sz="2000" dirty="0">
                          <a:latin typeface="Times New Roman" panose="02020603050405020304" pitchFamily="18" charset="0"/>
                          <a:cs typeface="Times New Roman" panose="02020603050405020304" pitchFamily="18" charset="0"/>
                        </a:rPr>
                        <a:t>П</a:t>
                      </a:r>
                    </a:p>
                    <a:p>
                      <a:r>
                        <a:rPr lang="ru-RU" sz="2000" dirty="0">
                          <a:latin typeface="Times New Roman" panose="02020603050405020304" pitchFamily="18" charset="0"/>
                          <a:cs typeface="Times New Roman" panose="02020603050405020304" pitchFamily="18" charset="0"/>
                        </a:rPr>
                        <a:t>Р</a:t>
                      </a:r>
                    </a:p>
                    <a:p>
                      <a:r>
                        <a:rPr lang="ru-RU" sz="2000" dirty="0">
                          <a:latin typeface="Times New Roman" panose="02020603050405020304" pitchFamily="18" charset="0"/>
                          <a:cs typeface="Times New Roman" panose="02020603050405020304" pitchFamily="18" charset="0"/>
                        </a:rPr>
                        <a:t>С</a:t>
                      </a:r>
                    </a:p>
                    <a:p>
                      <a:r>
                        <a:rPr lang="ru-RU" sz="2000" dirty="0">
                          <a:latin typeface="Times New Roman" panose="02020603050405020304" pitchFamily="18" charset="0"/>
                          <a:cs typeface="Times New Roman" panose="02020603050405020304" pitchFamily="18" charset="0"/>
                        </a:rPr>
                        <a:t>Т</a:t>
                      </a:r>
                    </a:p>
                    <a:p>
                      <a:r>
                        <a:rPr lang="ru-RU" sz="2000" dirty="0">
                          <a:latin typeface="Times New Roman" panose="02020603050405020304" pitchFamily="18" charset="0"/>
                          <a:cs typeface="Times New Roman" panose="02020603050405020304" pitchFamily="18" charset="0"/>
                        </a:rPr>
                        <a:t>И</a:t>
                      </a:r>
                    </a:p>
                    <a:p>
                      <a:r>
                        <a:rPr lang="ru-RU" sz="2000" dirty="0">
                          <a:latin typeface="Times New Roman" panose="02020603050405020304" pitchFamily="18" charset="0"/>
                          <a:cs typeface="Times New Roman" panose="02020603050405020304" pitchFamily="18" charset="0"/>
                        </a:rPr>
                        <a:t>Ф</a:t>
                      </a:r>
                    </a:p>
                    <a:p>
                      <a:r>
                        <a:rPr lang="ru-RU" sz="2000" dirty="0">
                          <a:latin typeface="Times New Roman" panose="02020603050405020304" pitchFamily="18" charset="0"/>
                          <a:cs typeface="Times New Roman" panose="02020603050405020304" pitchFamily="18" charset="0"/>
                        </a:rPr>
                        <a:t>Х</a:t>
                      </a:r>
                    </a:p>
                    <a:p>
                      <a:r>
                        <a:rPr lang="ru-RU" sz="2000" dirty="0" err="1">
                          <a:latin typeface="Times New Roman" panose="02020603050405020304" pitchFamily="18" charset="0"/>
                          <a:cs typeface="Times New Roman" panose="02020603050405020304" pitchFamily="18" charset="0"/>
                        </a:rPr>
                        <a:t>Пс</a:t>
                      </a:r>
                      <a:endParaRPr lang="ru-RU" sz="2000" dirty="0">
                        <a:latin typeface="Times New Roman" panose="02020603050405020304" pitchFamily="18" charset="0"/>
                        <a:cs typeface="Times New Roman" panose="02020603050405020304" pitchFamily="18" charset="0"/>
                      </a:endParaRPr>
                    </a:p>
                    <a:p>
                      <a:r>
                        <a:rPr lang="ru-RU" sz="2000" dirty="0">
                          <a:latin typeface="Times New Roman" panose="02020603050405020304" pitchFamily="18" charset="0"/>
                          <a:cs typeface="Times New Roman" panose="02020603050405020304" pitchFamily="18" charset="0"/>
                        </a:rPr>
                        <a:t>О</a:t>
                      </a:r>
                    </a:p>
                    <a:p>
                      <a:endParaRPr lang="ru-KZ" dirty="0"/>
                    </a:p>
                  </a:txBody>
                  <a:tcPr/>
                </a:tc>
                <a:extLst>
                  <a:ext uri="{0D108BD9-81ED-4DB2-BD59-A6C34878D82A}">
                    <a16:rowId xmlns:a16="http://schemas.microsoft.com/office/drawing/2014/main" val="3626174951"/>
                  </a:ext>
                </a:extLst>
              </a:tr>
            </a:tbl>
          </a:graphicData>
        </a:graphic>
      </p:graphicFrame>
    </p:spTree>
    <p:extLst>
      <p:ext uri="{BB962C8B-B14F-4D97-AF65-F5344CB8AC3E}">
        <p14:creationId xmlns:p14="http://schemas.microsoft.com/office/powerpoint/2010/main" val="13956260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17938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E7CA4779-F2A6-418D-A12B-F7B1AE50E47F}"/>
              </a:ext>
            </a:extLst>
          </p:cNvPr>
          <p:cNvSpPr/>
          <p:nvPr/>
        </p:nvSpPr>
        <p:spPr>
          <a:xfrm>
            <a:off x="412176" y="194673"/>
            <a:ext cx="3896964"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10. Мәтін фонын ақ түспен бояу</a:t>
            </a:r>
            <a:endParaRPr lang="ru-KZ" sz="2000" b="1" dirty="0">
              <a:latin typeface="Times New Roman" panose="02020603050405020304" pitchFamily="18" charset="0"/>
              <a:cs typeface="Times New Roman" panose="02020603050405020304" pitchFamily="18" charset="0"/>
            </a:endParaRPr>
          </a:p>
        </p:txBody>
      </p:sp>
      <p:pic>
        <p:nvPicPr>
          <p:cNvPr id="4" name="Рисунок 3">
            <a:extLst>
              <a:ext uri="{FF2B5EF4-FFF2-40B4-BE49-F238E27FC236}">
                <a16:creationId xmlns:a16="http://schemas.microsoft.com/office/drawing/2014/main" id="{4008FA76-46F2-4476-9562-9ACFB4736D66}"/>
              </a:ext>
            </a:extLst>
          </p:cNvPr>
          <p:cNvPicPr>
            <a:picLocks noChangeAspect="1"/>
          </p:cNvPicPr>
          <p:nvPr/>
        </p:nvPicPr>
        <p:blipFill>
          <a:blip r:embed="rId2"/>
          <a:stretch>
            <a:fillRect/>
          </a:stretch>
        </p:blipFill>
        <p:spPr>
          <a:xfrm>
            <a:off x="412176" y="812800"/>
            <a:ext cx="7794845" cy="402313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2971290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539076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56445"/>
            <a:ext cx="3779912" cy="514350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4232161" y="1754615"/>
            <a:ext cx="4195590" cy="707886"/>
          </a:xfrm>
          <a:prstGeom prst="rect">
            <a:avLst/>
          </a:prstGeom>
          <a:noFill/>
        </p:spPr>
        <p:txBody>
          <a:bodyPr wrap="square" rtlCol="0">
            <a:spAutoFit/>
          </a:bodyPr>
          <a:lstStyle/>
          <a:p>
            <a:r>
              <a:rPr lang="kk-KZ" altLang="zh-CN" sz="4000" b="1" dirty="0">
                <a:latin typeface="Times New Roman" panose="02020603050405020304" pitchFamily="18" charset="0"/>
                <a:ea typeface="方正兰亭细黑_GBK" pitchFamily="2" charset="-122"/>
                <a:cs typeface="Times New Roman" panose="02020603050405020304" pitchFamily="18" charset="0"/>
              </a:rPr>
              <a:t>Антиплагиат</a:t>
            </a:r>
            <a:endParaRPr lang="en-US" altLang="zh-CN" sz="4000" b="1" dirty="0">
              <a:latin typeface="Times New Roman" panose="02020603050405020304" pitchFamily="18" charset="0"/>
              <a:ea typeface="方正兰亭细黑_GBK" pitchFamily="2" charset="-122"/>
              <a:cs typeface="Times New Roman" panose="02020603050405020304" pitchFamily="18" charset="0"/>
            </a:endParaRPr>
          </a:p>
        </p:txBody>
      </p:sp>
      <p:grpSp>
        <p:nvGrpSpPr>
          <p:cNvPr id="33" name="组合 3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KSO_Shape"/>
            <p:cNvSpPr>
              <a:spLocks/>
            </p:cNvSpPr>
            <p:nvPr/>
          </p:nvSpPr>
          <p:spPr bwMode="auto">
            <a:xfrm>
              <a:off x="2523120" y="1821416"/>
              <a:ext cx="836342" cy="574285"/>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itchFamily="34" charset="-122"/>
              </a:endParaRPr>
            </a:p>
          </p:txBody>
        </p:sp>
      </p:grpSp>
    </p:spTree>
    <p:extLst>
      <p:ext uri="{BB962C8B-B14F-4D97-AF65-F5344CB8AC3E}">
        <p14:creationId xmlns:p14="http://schemas.microsoft.com/office/powerpoint/2010/main" val="156923857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left)">
                                      <p:cBhvr>
                                        <p:cTn id="8" dur="500"/>
                                        <p:tgtEl>
                                          <p:spTgt spid="4"/>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additive="base">
                                        <p:cTn id="12" dur="500"/>
                                        <p:tgtEl>
                                          <p:spTgt spid="33"/>
                                        </p:tgtEl>
                                        <p:attrNameLst>
                                          <p:attrName>ppt_x</p:attrName>
                                        </p:attrNameLst>
                                      </p:cBhvr>
                                      <p:tavLst>
                                        <p:tav tm="0">
                                          <p:val>
                                            <p:strVal val="#ppt_x+#ppt_w*1.125000"/>
                                          </p:val>
                                        </p:tav>
                                        <p:tav tm="100000">
                                          <p:val>
                                            <p:strVal val="#ppt_x"/>
                                          </p:val>
                                        </p:tav>
                                      </p:tavLst>
                                    </p:anim>
                                    <p:animEffect transition="in" filter="wipe(left)">
                                      <p:cBhvr>
                                        <p:cTn id="13" dur="500"/>
                                        <p:tgtEl>
                                          <p:spTgt spid="3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F0560104-FF25-4A95-A12D-2DC19C7E234A}"/>
              </a:ext>
            </a:extLst>
          </p:cNvPr>
          <p:cNvSpPr/>
          <p:nvPr/>
        </p:nvSpPr>
        <p:spPr>
          <a:xfrm>
            <a:off x="596414" y="284319"/>
            <a:ext cx="4894289"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11.Орыс әріптері орнына латын әріптері</a:t>
            </a:r>
          </a:p>
        </p:txBody>
      </p:sp>
      <p:pic>
        <p:nvPicPr>
          <p:cNvPr id="4" name="Рисунок 3">
            <a:extLst>
              <a:ext uri="{FF2B5EF4-FFF2-40B4-BE49-F238E27FC236}">
                <a16:creationId xmlns:a16="http://schemas.microsoft.com/office/drawing/2014/main" id="{C701A4AD-821E-481F-8DBC-FF6BE4B1030B}"/>
              </a:ext>
            </a:extLst>
          </p:cNvPr>
          <p:cNvPicPr>
            <a:picLocks noChangeAspect="1"/>
          </p:cNvPicPr>
          <p:nvPr/>
        </p:nvPicPr>
        <p:blipFill>
          <a:blip r:embed="rId2"/>
          <a:stretch>
            <a:fillRect/>
          </a:stretch>
        </p:blipFill>
        <p:spPr>
          <a:xfrm>
            <a:off x="460948" y="790222"/>
            <a:ext cx="7339674" cy="421075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37286464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552145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8AA43E12-CB36-46BD-987D-E543849CA55E}"/>
              </a:ext>
            </a:extLst>
          </p:cNvPr>
          <p:cNvSpPr/>
          <p:nvPr/>
        </p:nvSpPr>
        <p:spPr>
          <a:xfrm>
            <a:off x="493347" y="261740"/>
            <a:ext cx="7196666" cy="400110"/>
          </a:xfrm>
          <a:prstGeom prst="rect">
            <a:avLst/>
          </a:prstGeom>
        </p:spPr>
        <p:txBody>
          <a:bodyPr wrap="square">
            <a:spAutoFit/>
          </a:bodyPr>
          <a:lstStyle/>
          <a:p>
            <a:r>
              <a:rPr lang="ru-RU" sz="2000" b="1" dirty="0">
                <a:latin typeface="Times New Roman" panose="02020603050405020304" pitchFamily="18" charset="0"/>
                <a:cs typeface="Times New Roman" panose="02020603050405020304" pitchFamily="18" charset="0"/>
              </a:rPr>
              <a:t>12.Іздеуде </a:t>
            </a:r>
            <a:r>
              <a:rPr lang="ru-RU" sz="2000" b="1" dirty="0" err="1">
                <a:latin typeface="Times New Roman" panose="02020603050405020304" pitchFamily="18" charset="0"/>
                <a:cs typeface="Times New Roman" panose="02020603050405020304" pitchFamily="18" charset="0"/>
              </a:rPr>
              <a:t>индекстелмеген</a:t>
            </a:r>
            <a:r>
              <a:rPr lang="ru-RU" sz="2000" b="1" dirty="0">
                <a:latin typeface="Times New Roman" panose="02020603050405020304" pitchFamily="18" charset="0"/>
                <a:cs typeface="Times New Roman" panose="02020603050405020304" pitchFamily="18" charset="0"/>
              </a:rPr>
              <a:t> </a:t>
            </a:r>
            <a:r>
              <a:rPr lang="ru-RU" sz="2000" b="1" dirty="0" err="1">
                <a:latin typeface="Times New Roman" panose="02020603050405020304" pitchFamily="18" charset="0"/>
                <a:cs typeface="Times New Roman" panose="02020603050405020304" pitchFamily="18" charset="0"/>
              </a:rPr>
              <a:t>материалдарды</a:t>
            </a:r>
            <a:r>
              <a:rPr lang="ru-RU" sz="2000" b="1" dirty="0">
                <a:latin typeface="Times New Roman" panose="02020603050405020304" pitchFamily="18" charset="0"/>
                <a:cs typeface="Times New Roman" panose="02020603050405020304" pitchFamily="18" charset="0"/>
              </a:rPr>
              <a:t> </a:t>
            </a:r>
            <a:r>
              <a:rPr lang="ru-RU" sz="2000" b="1" dirty="0" err="1">
                <a:latin typeface="Times New Roman" panose="02020603050405020304" pitchFamily="18" charset="0"/>
                <a:cs typeface="Times New Roman" panose="02020603050405020304" pitchFamily="18" charset="0"/>
              </a:rPr>
              <a:t>пайдалану</a:t>
            </a:r>
            <a:endParaRPr lang="ru-KZ" sz="2000" b="1" dirty="0">
              <a:latin typeface="Times New Roman" panose="02020603050405020304" pitchFamily="18" charset="0"/>
              <a:cs typeface="Times New Roman" panose="02020603050405020304" pitchFamily="18" charset="0"/>
            </a:endParaRPr>
          </a:p>
        </p:txBody>
      </p:sp>
      <p:pic>
        <p:nvPicPr>
          <p:cNvPr id="4" name="Рисунок 3">
            <a:extLst>
              <a:ext uri="{FF2B5EF4-FFF2-40B4-BE49-F238E27FC236}">
                <a16:creationId xmlns:a16="http://schemas.microsoft.com/office/drawing/2014/main" id="{2833CE91-D450-4E15-B4FB-0BF98FDFF5E6}"/>
              </a:ext>
            </a:extLst>
          </p:cNvPr>
          <p:cNvPicPr>
            <a:picLocks noChangeAspect="1"/>
          </p:cNvPicPr>
          <p:nvPr/>
        </p:nvPicPr>
        <p:blipFill>
          <a:blip r:embed="rId2"/>
          <a:stretch>
            <a:fillRect/>
          </a:stretch>
        </p:blipFill>
        <p:spPr>
          <a:xfrm>
            <a:off x="256280" y="862916"/>
            <a:ext cx="7196666" cy="4018844"/>
          </a:xfrm>
          <a:prstGeom prst="rect">
            <a:avLst/>
          </a:prstGeom>
        </p:spPr>
      </p:pic>
    </p:spTree>
    <p:extLst>
      <p:ext uri="{BB962C8B-B14F-4D97-AF65-F5344CB8AC3E}">
        <p14:creationId xmlns:p14="http://schemas.microsoft.com/office/powerpoint/2010/main" val="297476646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313070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a:extLst>
              <a:ext uri="{FF2B5EF4-FFF2-40B4-BE49-F238E27FC236}">
                <a16:creationId xmlns:a16="http://schemas.microsoft.com/office/drawing/2014/main" id="{F9BCD270-9111-4384-9921-10E0C0C84052}"/>
              </a:ext>
            </a:extLst>
          </p:cNvPr>
          <p:cNvSpPr/>
          <p:nvPr/>
        </p:nvSpPr>
        <p:spPr>
          <a:xfrm>
            <a:off x="474132" y="240921"/>
            <a:ext cx="4465903" cy="400110"/>
          </a:xfrm>
          <a:prstGeom prst="rect">
            <a:avLst/>
          </a:prstGeom>
        </p:spPr>
        <p:txBody>
          <a:bodyPr wrap="none">
            <a:spAutoFit/>
          </a:bodyPr>
          <a:lstStyle/>
          <a:p>
            <a:r>
              <a:rPr lang="ru-RU" sz="2000" b="1" dirty="0">
                <a:latin typeface="Times New Roman" panose="02020603050405020304" pitchFamily="18" charset="0"/>
                <a:cs typeface="Times New Roman" panose="02020603050405020304" pitchFamily="18" charset="0"/>
              </a:rPr>
              <a:t>13.Синонимдер мен </a:t>
            </a:r>
            <a:r>
              <a:rPr lang="ru-RU" sz="2000" b="1" dirty="0" err="1">
                <a:latin typeface="Times New Roman" panose="02020603050405020304" pitchFamily="18" charset="0"/>
                <a:cs typeface="Times New Roman" panose="02020603050405020304" pitchFamily="18" charset="0"/>
              </a:rPr>
              <a:t>эпитеттерді</a:t>
            </a:r>
            <a:r>
              <a:rPr lang="ru-RU" sz="2000" b="1" dirty="0">
                <a:latin typeface="Times New Roman" panose="02020603050405020304" pitchFamily="18" charset="0"/>
                <a:cs typeface="Times New Roman" panose="02020603050405020304" pitchFamily="18" charset="0"/>
              </a:rPr>
              <a:t> </a:t>
            </a:r>
            <a:r>
              <a:rPr lang="ru-RU" sz="2000" b="1" dirty="0" err="1">
                <a:latin typeface="Times New Roman" panose="02020603050405020304" pitchFamily="18" charset="0"/>
                <a:cs typeface="Times New Roman" panose="02020603050405020304" pitchFamily="18" charset="0"/>
              </a:rPr>
              <a:t>қосу</a:t>
            </a:r>
            <a:endParaRPr lang="ru-KZ" sz="2000" b="1" dirty="0">
              <a:latin typeface="Times New Roman" panose="02020603050405020304" pitchFamily="18" charset="0"/>
              <a:cs typeface="Times New Roman" panose="02020603050405020304" pitchFamily="18" charset="0"/>
            </a:endParaRPr>
          </a:p>
        </p:txBody>
      </p:sp>
      <p:sp>
        <p:nvSpPr>
          <p:cNvPr id="3" name="Прямоугольник 2">
            <a:extLst>
              <a:ext uri="{FF2B5EF4-FFF2-40B4-BE49-F238E27FC236}">
                <a16:creationId xmlns:a16="http://schemas.microsoft.com/office/drawing/2014/main" id="{9641E2C2-E811-4F84-8616-F8E0B902E729}"/>
              </a:ext>
            </a:extLst>
          </p:cNvPr>
          <p:cNvSpPr/>
          <p:nvPr/>
        </p:nvSpPr>
        <p:spPr>
          <a:xfrm>
            <a:off x="474132" y="772070"/>
            <a:ext cx="3917246" cy="2043289"/>
          </a:xfrm>
          <a:prstGeom prst="rect">
            <a:avLst/>
          </a:prstGeom>
          <a:solidFill>
            <a:srgbClr val="1A3F6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dirty="0">
                <a:latin typeface="Times New Roman" panose="02020603050405020304" pitchFamily="18" charset="0"/>
                <a:cs typeface="Times New Roman" panose="02020603050405020304" pitchFamily="18" charset="0"/>
              </a:rPr>
              <a:t>Түпнұсқа:</a:t>
            </a:r>
          </a:p>
          <a:p>
            <a:pPr algn="ctr"/>
            <a:r>
              <a:rPr lang="kk-KZ" dirty="0">
                <a:latin typeface="Times New Roman" panose="02020603050405020304" pitchFamily="18" charset="0"/>
                <a:cs typeface="Times New Roman" panose="02020603050405020304" pitchFamily="18" charset="0"/>
              </a:rPr>
              <a:t>Ресей халқы-146 877 088 тұрақты тұрғын. Осы көрсеткіш бойынша мемлекет әлемдегі халық саны бойынша тоғызыншы орында тұр.</a:t>
            </a:r>
          </a:p>
        </p:txBody>
      </p:sp>
      <p:sp>
        <p:nvSpPr>
          <p:cNvPr id="7" name="Прямоугольник 6">
            <a:extLst>
              <a:ext uri="{FF2B5EF4-FFF2-40B4-BE49-F238E27FC236}">
                <a16:creationId xmlns:a16="http://schemas.microsoft.com/office/drawing/2014/main" id="{9FC0CC2D-CA3B-4356-9921-CC651A0B273D}"/>
              </a:ext>
            </a:extLst>
          </p:cNvPr>
          <p:cNvSpPr/>
          <p:nvPr/>
        </p:nvSpPr>
        <p:spPr>
          <a:xfrm>
            <a:off x="4572000" y="2859291"/>
            <a:ext cx="4222044" cy="2043288"/>
          </a:xfrm>
          <a:prstGeom prst="rect">
            <a:avLst/>
          </a:prstGeom>
          <a:solidFill>
            <a:srgbClr val="2032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dirty="0">
                <a:latin typeface="Times New Roman" panose="02020603050405020304" pitchFamily="18" charset="0"/>
                <a:cs typeface="Times New Roman" panose="02020603050405020304" pitchFamily="18" charset="0"/>
              </a:rPr>
              <a:t>Өзгерген мәтін:</a:t>
            </a:r>
          </a:p>
          <a:p>
            <a:pPr algn="ctr"/>
            <a:r>
              <a:rPr lang="kk-KZ" dirty="0">
                <a:latin typeface="Times New Roman" panose="02020603050405020304" pitchFamily="18" charset="0"/>
                <a:cs typeface="Times New Roman" panose="02020603050405020304" pitchFamily="18" charset="0"/>
              </a:rPr>
              <a:t>Ресей Федерациясының халқы елде тұрақты болатын 146 мил-ден астам тұрғындары бар. Бұл көрсеткіш Ресейді әлемнің халық тығыз қоныстанған он елінің қатарына қосты.</a:t>
            </a:r>
          </a:p>
        </p:txBody>
      </p:sp>
    </p:spTree>
    <p:extLst>
      <p:ext uri="{BB962C8B-B14F-4D97-AF65-F5344CB8AC3E}">
        <p14:creationId xmlns:p14="http://schemas.microsoft.com/office/powerpoint/2010/main" val="280006711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0" presetID="31"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1000" fill="hold"/>
                                        <p:tgtEl>
                                          <p:spTgt spid="3"/>
                                        </p:tgtEl>
                                        <p:attrNameLst>
                                          <p:attrName>ppt_w</p:attrName>
                                        </p:attrNameLst>
                                      </p:cBhvr>
                                      <p:tavLst>
                                        <p:tav tm="0">
                                          <p:val>
                                            <p:fltVal val="0"/>
                                          </p:val>
                                        </p:tav>
                                        <p:tav tm="100000">
                                          <p:val>
                                            <p:strVal val="#ppt_w"/>
                                          </p:val>
                                        </p:tav>
                                      </p:tavLst>
                                    </p:anim>
                                    <p:anim calcmode="lin" valueType="num">
                                      <p:cBhvr>
                                        <p:cTn id="13" dur="1000" fill="hold"/>
                                        <p:tgtEl>
                                          <p:spTgt spid="3"/>
                                        </p:tgtEl>
                                        <p:attrNameLst>
                                          <p:attrName>ppt_h</p:attrName>
                                        </p:attrNameLst>
                                      </p:cBhvr>
                                      <p:tavLst>
                                        <p:tav tm="0">
                                          <p:val>
                                            <p:fltVal val="0"/>
                                          </p:val>
                                        </p:tav>
                                        <p:tav tm="100000">
                                          <p:val>
                                            <p:strVal val="#ppt_h"/>
                                          </p:val>
                                        </p:tav>
                                      </p:tavLst>
                                    </p:anim>
                                    <p:anim calcmode="lin" valueType="num">
                                      <p:cBhvr>
                                        <p:cTn id="14" dur="1000" fill="hold"/>
                                        <p:tgtEl>
                                          <p:spTgt spid="3"/>
                                        </p:tgtEl>
                                        <p:attrNameLst>
                                          <p:attrName>style.rotation</p:attrName>
                                        </p:attrNameLst>
                                      </p:cBhvr>
                                      <p:tavLst>
                                        <p:tav tm="0">
                                          <p:val>
                                            <p:fltVal val="90"/>
                                          </p:val>
                                        </p:tav>
                                        <p:tav tm="100000">
                                          <p:val>
                                            <p:fltVal val="0"/>
                                          </p:val>
                                        </p:tav>
                                      </p:tavLst>
                                    </p:anim>
                                    <p:animEffect transition="in" filter="fade">
                                      <p:cBhvr>
                                        <p:cTn id="15" dur="1000"/>
                                        <p:tgtEl>
                                          <p:spTgt spid="3"/>
                                        </p:tgtEl>
                                      </p:cBhvr>
                                    </p:animEffect>
                                  </p:childTnLst>
                                </p:cTn>
                              </p:par>
                              <p:par>
                                <p:cTn id="16" presetID="26"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down)">
                                      <p:cBhvr>
                                        <p:cTn id="18" dur="580">
                                          <p:stCondLst>
                                            <p:cond delay="0"/>
                                          </p:stCondLst>
                                        </p:cTn>
                                        <p:tgtEl>
                                          <p:spTgt spid="7"/>
                                        </p:tgtEl>
                                      </p:cBhvr>
                                    </p:animEffect>
                                    <p:anim calcmode="lin" valueType="num">
                                      <p:cBhvr>
                                        <p:cTn id="19"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24" dur="26">
                                          <p:stCondLst>
                                            <p:cond delay="650"/>
                                          </p:stCondLst>
                                        </p:cTn>
                                        <p:tgtEl>
                                          <p:spTgt spid="7"/>
                                        </p:tgtEl>
                                      </p:cBhvr>
                                      <p:to x="100000" y="60000"/>
                                    </p:animScale>
                                    <p:animScale>
                                      <p:cBhvr>
                                        <p:cTn id="25" dur="166" decel="50000">
                                          <p:stCondLst>
                                            <p:cond delay="676"/>
                                          </p:stCondLst>
                                        </p:cTn>
                                        <p:tgtEl>
                                          <p:spTgt spid="7"/>
                                        </p:tgtEl>
                                      </p:cBhvr>
                                      <p:to x="100000" y="100000"/>
                                    </p:animScale>
                                    <p:animScale>
                                      <p:cBhvr>
                                        <p:cTn id="26" dur="26">
                                          <p:stCondLst>
                                            <p:cond delay="1312"/>
                                          </p:stCondLst>
                                        </p:cTn>
                                        <p:tgtEl>
                                          <p:spTgt spid="7"/>
                                        </p:tgtEl>
                                      </p:cBhvr>
                                      <p:to x="100000" y="80000"/>
                                    </p:animScale>
                                    <p:animScale>
                                      <p:cBhvr>
                                        <p:cTn id="27" dur="166" decel="50000">
                                          <p:stCondLst>
                                            <p:cond delay="1338"/>
                                          </p:stCondLst>
                                        </p:cTn>
                                        <p:tgtEl>
                                          <p:spTgt spid="7"/>
                                        </p:tgtEl>
                                      </p:cBhvr>
                                      <p:to x="100000" y="100000"/>
                                    </p:animScale>
                                    <p:animScale>
                                      <p:cBhvr>
                                        <p:cTn id="28" dur="26">
                                          <p:stCondLst>
                                            <p:cond delay="1642"/>
                                          </p:stCondLst>
                                        </p:cTn>
                                        <p:tgtEl>
                                          <p:spTgt spid="7"/>
                                        </p:tgtEl>
                                      </p:cBhvr>
                                      <p:to x="100000" y="90000"/>
                                    </p:animScale>
                                    <p:animScale>
                                      <p:cBhvr>
                                        <p:cTn id="29" dur="166" decel="50000">
                                          <p:stCondLst>
                                            <p:cond delay="1668"/>
                                          </p:stCondLst>
                                        </p:cTn>
                                        <p:tgtEl>
                                          <p:spTgt spid="7"/>
                                        </p:tgtEl>
                                      </p:cBhvr>
                                      <p:to x="100000" y="100000"/>
                                    </p:animScale>
                                    <p:animScale>
                                      <p:cBhvr>
                                        <p:cTn id="30" dur="26">
                                          <p:stCondLst>
                                            <p:cond delay="1808"/>
                                          </p:stCondLst>
                                        </p:cTn>
                                        <p:tgtEl>
                                          <p:spTgt spid="7"/>
                                        </p:tgtEl>
                                      </p:cBhvr>
                                      <p:to x="100000" y="95000"/>
                                    </p:animScale>
                                    <p:animScale>
                                      <p:cBhvr>
                                        <p:cTn id="31"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584881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0CD54FD1-1F2E-411D-AED7-85731649FE52}"/>
              </a:ext>
            </a:extLst>
          </p:cNvPr>
          <p:cNvSpPr/>
          <p:nvPr/>
        </p:nvSpPr>
        <p:spPr>
          <a:xfrm>
            <a:off x="598311" y="295607"/>
            <a:ext cx="4572000" cy="400110"/>
          </a:xfrm>
          <a:prstGeom prst="rect">
            <a:avLst/>
          </a:prstGeom>
        </p:spPr>
        <p:txBody>
          <a:bodyPr>
            <a:spAutoFit/>
          </a:bodyPr>
          <a:lstStyle/>
          <a:p>
            <a:r>
              <a:rPr lang="kk-KZ" sz="2000" b="1" dirty="0">
                <a:latin typeface="Times New Roman" panose="02020603050405020304" pitchFamily="18" charset="0"/>
                <a:cs typeface="Times New Roman" panose="02020603050405020304" pitchFamily="18" charset="0"/>
              </a:rPr>
              <a:t>14.Терең рерайт.</a:t>
            </a:r>
            <a:endParaRPr lang="ru-KZ" sz="2000" b="1" dirty="0">
              <a:latin typeface="Times New Roman" panose="02020603050405020304" pitchFamily="18" charset="0"/>
              <a:cs typeface="Times New Roman" panose="02020603050405020304" pitchFamily="18" charset="0"/>
            </a:endParaRPr>
          </a:p>
        </p:txBody>
      </p:sp>
      <p:sp>
        <p:nvSpPr>
          <p:cNvPr id="6" name="Прямоугольник: скругленные углы 5">
            <a:extLst>
              <a:ext uri="{FF2B5EF4-FFF2-40B4-BE49-F238E27FC236}">
                <a16:creationId xmlns:a16="http://schemas.microsoft.com/office/drawing/2014/main" id="{09828255-5FFA-48C3-9CC5-F50494852AFD}"/>
              </a:ext>
            </a:extLst>
          </p:cNvPr>
          <p:cNvSpPr/>
          <p:nvPr/>
        </p:nvSpPr>
        <p:spPr>
          <a:xfrm>
            <a:off x="598310" y="849660"/>
            <a:ext cx="3889469" cy="2175592"/>
          </a:xfrm>
          <a:prstGeom prst="roundRect">
            <a:avLst/>
          </a:prstGeom>
          <a:solidFill>
            <a:srgbClr val="1A3F6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dirty="0">
                <a:latin typeface="Times New Roman" panose="02020603050405020304" pitchFamily="18" charset="0"/>
                <a:cs typeface="Times New Roman" panose="02020603050405020304" pitchFamily="18" charset="0"/>
              </a:rPr>
              <a:t>Бастапқы абзац: </a:t>
            </a:r>
          </a:p>
          <a:p>
            <a:pPr algn="ctr"/>
            <a:r>
              <a:rPr lang="kk-KZ" sz="2000" dirty="0">
                <a:latin typeface="Times New Roman" panose="02020603050405020304" pitchFamily="18" charset="0"/>
                <a:cs typeface="Times New Roman" panose="02020603050405020304" pitchFamily="18" charset="0"/>
              </a:rPr>
              <a:t>Тіпті жоғары дамыған ел тұрақты экономикамен мақтана алмайды. Оның көрсеткіштері тұрақты қозғалыста. </a:t>
            </a:r>
          </a:p>
        </p:txBody>
      </p:sp>
      <p:sp>
        <p:nvSpPr>
          <p:cNvPr id="7" name="Прямоугольник: скругленные углы 6">
            <a:extLst>
              <a:ext uri="{FF2B5EF4-FFF2-40B4-BE49-F238E27FC236}">
                <a16:creationId xmlns:a16="http://schemas.microsoft.com/office/drawing/2014/main" id="{0E4517E8-DDA6-407D-B2A5-A24F69E6AFFB}"/>
              </a:ext>
            </a:extLst>
          </p:cNvPr>
          <p:cNvSpPr/>
          <p:nvPr/>
        </p:nvSpPr>
        <p:spPr>
          <a:xfrm>
            <a:off x="4572000" y="2571750"/>
            <a:ext cx="4223083" cy="2175592"/>
          </a:xfrm>
          <a:prstGeom prst="roundRect">
            <a:avLst/>
          </a:prstGeom>
          <a:solidFill>
            <a:srgbClr val="20326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dirty="0">
                <a:latin typeface="Times New Roman" panose="02020603050405020304" pitchFamily="18" charset="0"/>
                <a:cs typeface="Times New Roman" panose="02020603050405020304" pitchFamily="18" charset="0"/>
              </a:rPr>
              <a:t>Бастапқы вариация: </a:t>
            </a:r>
          </a:p>
          <a:p>
            <a:pPr algn="ctr"/>
            <a:r>
              <a:rPr lang="kk-KZ" sz="2000" dirty="0">
                <a:latin typeface="Times New Roman" panose="02020603050405020304" pitchFamily="18" charset="0"/>
                <a:cs typeface="Times New Roman" panose="02020603050405020304" pitchFamily="18" charset="0"/>
              </a:rPr>
              <a:t>Экономиканы статикалық институт деп атауға болмайды. Оның негізгі тармақтары күн сайын өз көрсеткіштерін өзгертеді. </a:t>
            </a:r>
          </a:p>
        </p:txBody>
      </p:sp>
    </p:spTree>
    <p:extLst>
      <p:ext uri="{BB962C8B-B14F-4D97-AF65-F5344CB8AC3E}">
        <p14:creationId xmlns:p14="http://schemas.microsoft.com/office/powerpoint/2010/main" val="3419670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8" presetClass="entr" presetSubtype="16"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amond(in)">
                                      <p:cBhvr>
                                        <p:cTn id="12" dur="2000"/>
                                        <p:tgtEl>
                                          <p:spTgt spid="6"/>
                                        </p:tgtEl>
                                      </p:cBhvr>
                                    </p:animEffect>
                                  </p:childTnLst>
                                </p:cTn>
                              </p:par>
                              <p:par>
                                <p:cTn id="13" presetID="8" presetClass="entr" presetSubtype="16"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diamond(in)">
                                      <p:cBhvr>
                                        <p:cTn id="15"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83864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349D3070-9C2B-4920-B3CF-14691EF58C37}"/>
              </a:ext>
            </a:extLst>
          </p:cNvPr>
          <p:cNvSpPr/>
          <p:nvPr/>
        </p:nvSpPr>
        <p:spPr>
          <a:xfrm>
            <a:off x="1140177" y="865443"/>
            <a:ext cx="6592711" cy="2554545"/>
          </a:xfrm>
          <a:prstGeom prst="rect">
            <a:avLst/>
          </a:prstGeom>
        </p:spPr>
        <p:txBody>
          <a:bodyPr wrap="square">
            <a:spAutoFit/>
          </a:bodyPr>
          <a:lstStyle/>
          <a:p>
            <a:r>
              <a:rPr lang="kk-KZ" sz="2000" b="1" dirty="0">
                <a:latin typeface="Times New Roman" panose="02020603050405020304" pitchFamily="18" charset="0"/>
                <a:cs typeface="Times New Roman" panose="02020603050405020304" pitchFamily="18" charset="0"/>
              </a:rPr>
              <a:t>15.Қайталауларды түрлендіру </a:t>
            </a:r>
            <a:r>
              <a:rPr lang="kk-KZ" dirty="0">
                <a:latin typeface="Times New Roman" panose="02020603050405020304" pitchFamily="18" charset="0"/>
                <a:cs typeface="Times New Roman" panose="02020603050405020304" pitchFamily="18" charset="0"/>
              </a:rPr>
              <a:t>– </a:t>
            </a:r>
          </a:p>
          <a:p>
            <a:r>
              <a:rPr lang="kk-KZ" sz="2000" dirty="0">
                <a:latin typeface="Times New Roman" panose="02020603050405020304" pitchFamily="18" charset="0"/>
                <a:cs typeface="Times New Roman" panose="02020603050405020304" pitchFamily="18" charset="0"/>
              </a:rPr>
              <a:t>яғни жиі кездесетін және қайталанатын сөздерді бір мағынаға немесе синонимдерге ауыстыру.</a:t>
            </a:r>
          </a:p>
          <a:p>
            <a:endParaRPr lang="kk-KZ" sz="2000" dirty="0">
              <a:latin typeface="Times New Roman" panose="02020603050405020304" pitchFamily="18" charset="0"/>
              <a:cs typeface="Times New Roman" panose="02020603050405020304" pitchFamily="18" charset="0"/>
            </a:endParaRPr>
          </a:p>
          <a:p>
            <a:endParaRPr lang="kk-KZ" sz="2000" dirty="0">
              <a:latin typeface="Times New Roman" panose="02020603050405020304" pitchFamily="18" charset="0"/>
              <a:cs typeface="Times New Roman" panose="02020603050405020304" pitchFamily="18" charset="0"/>
            </a:endParaRPr>
          </a:p>
          <a:p>
            <a:endParaRPr lang="kk-KZ" sz="2000" dirty="0">
              <a:latin typeface="Times New Roman" panose="02020603050405020304" pitchFamily="18" charset="0"/>
              <a:cs typeface="Times New Roman" panose="02020603050405020304" pitchFamily="18" charset="0"/>
            </a:endParaRPr>
          </a:p>
          <a:p>
            <a:r>
              <a:rPr lang="kk-KZ" sz="2000" dirty="0">
                <a:latin typeface="Times New Roman" panose="02020603050405020304" pitchFamily="18" charset="0"/>
                <a:cs typeface="Times New Roman" panose="02020603050405020304" pitchFamily="18" charset="0"/>
              </a:rPr>
              <a:t>Мысалы:</a:t>
            </a:r>
          </a:p>
          <a:p>
            <a:r>
              <a:rPr lang="kk-KZ" sz="2000" dirty="0">
                <a:latin typeface="Times New Roman" panose="02020603050405020304" pitchFamily="18" charset="0"/>
                <a:cs typeface="Times New Roman" panose="02020603050405020304" pitchFamily="18" charset="0"/>
              </a:rPr>
              <a:t>Зерттеу институты-(Бұдан кейінгі жерлерде ЗИ)</a:t>
            </a:r>
          </a:p>
        </p:txBody>
      </p:sp>
    </p:spTree>
    <p:extLst>
      <p:ext uri="{BB962C8B-B14F-4D97-AF65-F5344CB8AC3E}">
        <p14:creationId xmlns:p14="http://schemas.microsoft.com/office/powerpoint/2010/main" val="387054943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23" presetClass="entr" presetSubtype="16"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 calcmode="lin" valueType="num">
                                      <p:cBhvr>
                                        <p:cTn id="17"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18" dur="500" fill="hold"/>
                                        <p:tgtEl>
                                          <p:spTgt spid="3">
                                            <p:txEl>
                                              <p:pRg st="5" end="5"/>
                                            </p:txEl>
                                          </p:spTgt>
                                        </p:tgtEl>
                                        <p:attrNameLst>
                                          <p:attrName>ppt_h</p:attrName>
                                        </p:attrNameLst>
                                      </p:cBhvr>
                                      <p:tavLst>
                                        <p:tav tm="0">
                                          <p:val>
                                            <p:fltVal val="0"/>
                                          </p:val>
                                        </p:tav>
                                        <p:tav tm="100000">
                                          <p:val>
                                            <p:strVal val="#ppt_h"/>
                                          </p:val>
                                        </p:tav>
                                      </p:tavLst>
                                    </p:anim>
                                  </p:childTnLst>
                                </p:cTn>
                              </p:par>
                              <p:par>
                                <p:cTn id="19" presetID="23" presetClass="entr" presetSubtype="16"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p:cTn id="21"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6" end="6"/>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678117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3" name="TextBox 41"/>
          <p:cNvSpPr>
            <a:spLocks noChangeArrowheads="1"/>
          </p:cNvSpPr>
          <p:nvPr/>
        </p:nvSpPr>
        <p:spPr bwMode="auto">
          <a:xfrm>
            <a:off x="1439864" y="1664494"/>
            <a:ext cx="651485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endParaRPr lang="en-US" dirty="0">
              <a:latin typeface="Times New Roman" panose="02020603050405020304" pitchFamily="18" charset="0"/>
              <a:cs typeface="Times New Roman" panose="02020603050405020304" pitchFamily="18" charset="0"/>
            </a:endParaRPr>
          </a:p>
          <a:p>
            <a:pPr algn="just"/>
            <a:endParaRPr lang="zh-CN" altLang="en-US" sz="1000" dirty="0">
              <a:latin typeface="Times New Roman" panose="02020603050405020304" pitchFamily="18" charset="0"/>
              <a:ea typeface="微软雅黑" pitchFamily="34" charset="-122"/>
              <a:cs typeface="Times New Roman" panose="02020603050405020304" pitchFamily="18" charset="0"/>
              <a:sym typeface="微软雅黑" pitchFamily="34" charset="-122"/>
            </a:endParaRPr>
          </a:p>
        </p:txBody>
      </p:sp>
      <p:sp>
        <p:nvSpPr>
          <p:cNvPr id="6154" name="TextBox 43"/>
          <p:cNvSpPr>
            <a:spLocks noChangeArrowheads="1"/>
          </p:cNvSpPr>
          <p:nvPr/>
        </p:nvSpPr>
        <p:spPr bwMode="auto">
          <a:xfrm>
            <a:off x="2550564" y="866897"/>
            <a:ext cx="4042872"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kk-KZ" altLang="zh-CN" sz="4800" b="1" dirty="0">
                <a:latin typeface="Times New Roman" panose="02020603050405020304" pitchFamily="18" charset="0"/>
                <a:ea typeface="微软雅黑" pitchFamily="34" charset="-122"/>
                <a:cs typeface="Times New Roman" panose="02020603050405020304" pitchFamily="18" charset="0"/>
              </a:rPr>
              <a:t>Антиплагиат </a:t>
            </a:r>
            <a:endParaRPr lang="zh-CN" altLang="en-US" sz="4800" b="1" dirty="0">
              <a:latin typeface="Times New Roman" panose="02020603050405020304" pitchFamily="18" charset="0"/>
              <a:ea typeface="微软雅黑" pitchFamily="34" charset="-122"/>
              <a:cs typeface="Times New Roman" panose="02020603050405020304" pitchFamily="18" charset="0"/>
            </a:endParaRPr>
          </a:p>
        </p:txBody>
      </p:sp>
      <p:grpSp>
        <p:nvGrpSpPr>
          <p:cNvPr id="6155" name="组合 2"/>
          <p:cNvGrpSpPr>
            <a:grpSpLocks/>
          </p:cNvGrpSpPr>
          <p:nvPr/>
        </p:nvGrpSpPr>
        <p:grpSpPr bwMode="auto">
          <a:xfrm>
            <a:off x="1189281" y="1153720"/>
            <a:ext cx="6765437" cy="300707"/>
            <a:chOff x="0" y="0"/>
            <a:chExt cx="3580582" cy="158874"/>
          </a:xfrm>
        </p:grpSpPr>
        <p:grpSp>
          <p:nvGrpSpPr>
            <p:cNvPr id="6156" name="组合 61"/>
            <p:cNvGrpSpPr>
              <a:grpSpLocks/>
            </p:cNvGrpSpPr>
            <p:nvPr/>
          </p:nvGrpSpPr>
          <p:grpSpPr bwMode="auto">
            <a:xfrm>
              <a:off x="0" y="0"/>
              <a:ext cx="792088" cy="158874"/>
              <a:chOff x="0" y="0"/>
              <a:chExt cx="792088" cy="158874"/>
            </a:xfrm>
          </p:grpSpPr>
          <p:sp>
            <p:nvSpPr>
              <p:cNvPr id="6157" name="直接连接符 70"/>
              <p:cNvSpPr>
                <a:spLocks noChangeShapeType="1"/>
              </p:cNvSpPr>
              <p:nvPr/>
            </p:nvSpPr>
            <p:spPr bwMode="auto">
              <a:xfrm flipH="1">
                <a:off x="0" y="79437"/>
                <a:ext cx="792088"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58" name="直接连接符 71"/>
              <p:cNvSpPr>
                <a:spLocks noChangeShapeType="1"/>
              </p:cNvSpPr>
              <p:nvPr/>
            </p:nvSpPr>
            <p:spPr bwMode="auto">
              <a:xfrm flipH="1">
                <a:off x="216024" y="0"/>
                <a:ext cx="576064"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59" name="直接连接符 72"/>
              <p:cNvSpPr>
                <a:spLocks noChangeShapeType="1"/>
              </p:cNvSpPr>
              <p:nvPr/>
            </p:nvSpPr>
            <p:spPr bwMode="auto">
              <a:xfrm flipH="1">
                <a:off x="396044" y="158874"/>
                <a:ext cx="396044"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6160" name="组合 62"/>
            <p:cNvGrpSpPr>
              <a:grpSpLocks/>
            </p:cNvGrpSpPr>
            <p:nvPr/>
          </p:nvGrpSpPr>
          <p:grpSpPr bwMode="auto">
            <a:xfrm rot="10800000">
              <a:off x="2788494" y="0"/>
              <a:ext cx="792088" cy="158874"/>
              <a:chOff x="0" y="0"/>
              <a:chExt cx="792088" cy="158874"/>
            </a:xfrm>
          </p:grpSpPr>
          <p:sp>
            <p:nvSpPr>
              <p:cNvPr id="6161" name="直接连接符 67"/>
              <p:cNvSpPr>
                <a:spLocks noChangeShapeType="1"/>
              </p:cNvSpPr>
              <p:nvPr/>
            </p:nvSpPr>
            <p:spPr bwMode="auto">
              <a:xfrm flipH="1">
                <a:off x="0" y="79437"/>
                <a:ext cx="792088"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62" name="直接连接符 68"/>
              <p:cNvSpPr>
                <a:spLocks noChangeShapeType="1"/>
              </p:cNvSpPr>
              <p:nvPr/>
            </p:nvSpPr>
            <p:spPr bwMode="auto">
              <a:xfrm flipH="1">
                <a:off x="216024" y="0"/>
                <a:ext cx="576064"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63" name="直接连接符 69"/>
              <p:cNvSpPr>
                <a:spLocks noChangeShapeType="1"/>
              </p:cNvSpPr>
              <p:nvPr/>
            </p:nvSpPr>
            <p:spPr bwMode="auto">
              <a:xfrm flipH="1">
                <a:off x="396044" y="158874"/>
                <a:ext cx="396044" cy="1"/>
              </a:xfrm>
              <a:prstGeom prst="line">
                <a:avLst/>
              </a:prstGeom>
              <a:noFill/>
              <a:ln w="6350" cap="flat" cmpd="sng">
                <a:solidFill>
                  <a:schemeClr val="tx2"/>
                </a:solidFill>
                <a:bevel/>
                <a:headEnd/>
                <a:tailEnd/>
              </a:ln>
              <a:extLst>
                <a:ext uri="{909E8E84-426E-40DD-AFC4-6F175D3DCCD1}">
                  <a14:hiddenFill xmlns:a14="http://schemas.microsoft.com/office/drawing/2010/main">
                    <a:noFill/>
                  </a14:hiddenFill>
                </a:ext>
              </a:extLst>
            </p:spPr>
            <p:txBody>
              <a:bodyPr/>
              <a:lstStyle/>
              <a:p>
                <a:endParaRPr lang="zh-CN" altLang="en-US"/>
              </a:p>
            </p:txBody>
          </p:sp>
        </p:grpSp>
      </p:grpSp>
      <p:cxnSp>
        <p:nvCxnSpPr>
          <p:cNvPr id="33" name="直接连接符 32"/>
          <p:cNvCxnSpPr/>
          <p:nvPr/>
        </p:nvCxnSpPr>
        <p:spPr>
          <a:xfrm>
            <a:off x="515257" y="624114"/>
            <a:ext cx="8113486"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646880" y="242192"/>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Рисунок 5">
            <a:extLst>
              <a:ext uri="{FF2B5EF4-FFF2-40B4-BE49-F238E27FC236}">
                <a16:creationId xmlns:a16="http://schemas.microsoft.com/office/drawing/2014/main" id="{F74B6570-CF4A-4E5A-B64B-7FE12C64FE1E}"/>
              </a:ext>
            </a:extLst>
          </p:cNvPr>
          <p:cNvPicPr>
            <a:picLocks noChangeAspect="1"/>
          </p:cNvPicPr>
          <p:nvPr/>
        </p:nvPicPr>
        <p:blipFill>
          <a:blip r:embed="rId3"/>
          <a:stretch>
            <a:fillRect/>
          </a:stretch>
        </p:blipFill>
        <p:spPr>
          <a:xfrm>
            <a:off x="3265409" y="3297083"/>
            <a:ext cx="2613180" cy="143347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Рисунок 6">
            <a:extLst>
              <a:ext uri="{FF2B5EF4-FFF2-40B4-BE49-F238E27FC236}">
                <a16:creationId xmlns:a16="http://schemas.microsoft.com/office/drawing/2014/main" id="{A7ED0BAD-AE25-468D-B873-3B27DFFB257B}"/>
              </a:ext>
            </a:extLst>
          </p:cNvPr>
          <p:cNvPicPr>
            <a:picLocks noChangeAspect="1"/>
          </p:cNvPicPr>
          <p:nvPr/>
        </p:nvPicPr>
        <p:blipFill>
          <a:blip r:embed="rId4"/>
          <a:stretch>
            <a:fillRect/>
          </a:stretch>
        </p:blipFill>
        <p:spPr>
          <a:xfrm>
            <a:off x="515257" y="3297083"/>
            <a:ext cx="2613180" cy="143348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Рисунок 7">
            <a:extLst>
              <a:ext uri="{FF2B5EF4-FFF2-40B4-BE49-F238E27FC236}">
                <a16:creationId xmlns:a16="http://schemas.microsoft.com/office/drawing/2014/main" id="{8A9CB6AE-56D2-4B2B-8180-03E85379B539}"/>
              </a:ext>
            </a:extLst>
          </p:cNvPr>
          <p:cNvPicPr>
            <a:picLocks noChangeAspect="1"/>
          </p:cNvPicPr>
          <p:nvPr/>
        </p:nvPicPr>
        <p:blipFill>
          <a:blip r:embed="rId5"/>
          <a:stretch>
            <a:fillRect/>
          </a:stretch>
        </p:blipFill>
        <p:spPr>
          <a:xfrm>
            <a:off x="6015561" y="3297083"/>
            <a:ext cx="2613181" cy="143347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Прямоугольник 1">
            <a:extLst>
              <a:ext uri="{FF2B5EF4-FFF2-40B4-BE49-F238E27FC236}">
                <a16:creationId xmlns:a16="http://schemas.microsoft.com/office/drawing/2014/main" id="{B1D59567-8E20-4E1F-BA0D-192942269CCB}"/>
              </a:ext>
            </a:extLst>
          </p:cNvPr>
          <p:cNvSpPr/>
          <p:nvPr/>
        </p:nvSpPr>
        <p:spPr>
          <a:xfrm>
            <a:off x="1937598" y="1655174"/>
            <a:ext cx="5268803" cy="1323439"/>
          </a:xfrm>
          <a:prstGeom prst="rect">
            <a:avLst/>
          </a:prstGeom>
        </p:spPr>
        <p:txBody>
          <a:bodyPr wrap="square">
            <a:spAutoFit/>
          </a:bodyPr>
          <a:lstStyle/>
          <a:p>
            <a:pPr algn="ctr">
              <a:tabLst>
                <a:tab pos="2686050" algn="l"/>
              </a:tabLst>
            </a:pPr>
            <a:r>
              <a:rPr lang="kk-KZ" sz="2000" dirty="0">
                <a:latin typeface="Times New Roman" panose="02020603050405020304" pitchFamily="18" charset="0"/>
                <a:cs typeface="Times New Roman" panose="02020603050405020304" pitchFamily="18" charset="0"/>
              </a:rPr>
              <a:t>Антиплагиат-мәтіндік құжаттарды тексеру арқылы олардың қайдан табылғандығымен қатар авторлық құқықпен  оның  сақталуын қамтамасыз ететін жүйе.</a:t>
            </a:r>
          </a:p>
        </p:txBody>
      </p:sp>
    </p:spTree>
    <p:extLst>
      <p:ext uri="{BB962C8B-B14F-4D97-AF65-F5344CB8AC3E}">
        <p14:creationId xmlns:p14="http://schemas.microsoft.com/office/powerpoint/2010/main" val="2844576221"/>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300"/>
                                        <p:tgtEl>
                                          <p:spTgt spid="33"/>
                                        </p:tgtEl>
                                      </p:cBhvr>
                                    </p:animEffect>
                                  </p:childTnLst>
                                </p:cTn>
                              </p:par>
                            </p:childTnLst>
                          </p:cTn>
                        </p:par>
                        <p:par>
                          <p:cTn id="8" fill="hold">
                            <p:stCondLst>
                              <p:cond delay="300"/>
                            </p:stCondLst>
                            <p:childTnLst>
                              <p:par>
                                <p:cTn id="9" presetID="2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down)">
                                      <p:cBhvr>
                                        <p:cTn id="11" dur="300"/>
                                        <p:tgtEl>
                                          <p:spTgt spid="34"/>
                                        </p:tgtEl>
                                      </p:cBhvr>
                                    </p:animEffect>
                                  </p:childTnLst>
                                </p:cTn>
                              </p:par>
                              <p:par>
                                <p:cTn id="12" presetID="26" presetClass="entr" presetSubtype="0" fill="hold" nodeType="with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wipe(down)">
                                      <p:cBhvr>
                                        <p:cTn id="14" dur="580">
                                          <p:stCondLst>
                                            <p:cond delay="0"/>
                                          </p:stCondLst>
                                        </p:cTn>
                                        <p:tgtEl>
                                          <p:spTgt spid="2">
                                            <p:txEl>
                                              <p:pRg st="0" end="0"/>
                                            </p:txEl>
                                          </p:spTgt>
                                        </p:tgtEl>
                                      </p:cBhvr>
                                    </p:animEffect>
                                    <p:anim calcmode="lin" valueType="num">
                                      <p:cBhvr>
                                        <p:cTn id="15" dur="1822" tmFilter="0,0; 0.14,0.36; 0.43,0.73; 0.71,0.91; 1.0,1.0">
                                          <p:stCondLst>
                                            <p:cond delay="0"/>
                                          </p:stCondLst>
                                        </p:cTn>
                                        <p:tgtEl>
                                          <p:spTgt spid="2">
                                            <p:txEl>
                                              <p:pRg st="0" end="0"/>
                                            </p:txEl>
                                          </p:spTgt>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2">
                                            <p:txEl>
                                              <p:pRg st="0" end="0"/>
                                            </p:txEl>
                                          </p:spTgt>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2">
                                            <p:txEl>
                                              <p:pRg st="0" end="0"/>
                                            </p:txEl>
                                          </p:spTgt>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2">
                                            <p:txEl>
                                              <p:pRg st="0" end="0"/>
                                            </p:txEl>
                                          </p:spTgt>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2">
                                            <p:txEl>
                                              <p:pRg st="0" end="0"/>
                                            </p:txEl>
                                          </p:spTgt>
                                        </p:tgtEl>
                                        <p:attrNameLst>
                                          <p:attrName>ppt_y</p:attrName>
                                        </p:attrNameLst>
                                      </p:cBhvr>
                                      <p:tavLst>
                                        <p:tav tm="0" fmla="#ppt_y-sin(pi*$)/81">
                                          <p:val>
                                            <p:fltVal val="0"/>
                                          </p:val>
                                        </p:tav>
                                        <p:tav tm="100000">
                                          <p:val>
                                            <p:fltVal val="1"/>
                                          </p:val>
                                        </p:tav>
                                      </p:tavLst>
                                    </p:anim>
                                    <p:animScale>
                                      <p:cBhvr>
                                        <p:cTn id="20" dur="26">
                                          <p:stCondLst>
                                            <p:cond delay="650"/>
                                          </p:stCondLst>
                                        </p:cTn>
                                        <p:tgtEl>
                                          <p:spTgt spid="2">
                                            <p:txEl>
                                              <p:pRg st="0" end="0"/>
                                            </p:txEl>
                                          </p:spTgt>
                                        </p:tgtEl>
                                      </p:cBhvr>
                                      <p:to x="100000" y="60000"/>
                                    </p:animScale>
                                    <p:animScale>
                                      <p:cBhvr>
                                        <p:cTn id="21" dur="166" decel="50000">
                                          <p:stCondLst>
                                            <p:cond delay="676"/>
                                          </p:stCondLst>
                                        </p:cTn>
                                        <p:tgtEl>
                                          <p:spTgt spid="2">
                                            <p:txEl>
                                              <p:pRg st="0" end="0"/>
                                            </p:txEl>
                                          </p:spTgt>
                                        </p:tgtEl>
                                      </p:cBhvr>
                                      <p:to x="100000" y="100000"/>
                                    </p:animScale>
                                    <p:animScale>
                                      <p:cBhvr>
                                        <p:cTn id="22" dur="26">
                                          <p:stCondLst>
                                            <p:cond delay="1312"/>
                                          </p:stCondLst>
                                        </p:cTn>
                                        <p:tgtEl>
                                          <p:spTgt spid="2">
                                            <p:txEl>
                                              <p:pRg st="0" end="0"/>
                                            </p:txEl>
                                          </p:spTgt>
                                        </p:tgtEl>
                                      </p:cBhvr>
                                      <p:to x="100000" y="80000"/>
                                    </p:animScale>
                                    <p:animScale>
                                      <p:cBhvr>
                                        <p:cTn id="23" dur="166" decel="50000">
                                          <p:stCondLst>
                                            <p:cond delay="1338"/>
                                          </p:stCondLst>
                                        </p:cTn>
                                        <p:tgtEl>
                                          <p:spTgt spid="2">
                                            <p:txEl>
                                              <p:pRg st="0" end="0"/>
                                            </p:txEl>
                                          </p:spTgt>
                                        </p:tgtEl>
                                      </p:cBhvr>
                                      <p:to x="100000" y="100000"/>
                                    </p:animScale>
                                    <p:animScale>
                                      <p:cBhvr>
                                        <p:cTn id="24" dur="26">
                                          <p:stCondLst>
                                            <p:cond delay="1642"/>
                                          </p:stCondLst>
                                        </p:cTn>
                                        <p:tgtEl>
                                          <p:spTgt spid="2">
                                            <p:txEl>
                                              <p:pRg st="0" end="0"/>
                                            </p:txEl>
                                          </p:spTgt>
                                        </p:tgtEl>
                                      </p:cBhvr>
                                      <p:to x="100000" y="90000"/>
                                    </p:animScale>
                                    <p:animScale>
                                      <p:cBhvr>
                                        <p:cTn id="25" dur="166" decel="50000">
                                          <p:stCondLst>
                                            <p:cond delay="1668"/>
                                          </p:stCondLst>
                                        </p:cTn>
                                        <p:tgtEl>
                                          <p:spTgt spid="2">
                                            <p:txEl>
                                              <p:pRg st="0" end="0"/>
                                            </p:txEl>
                                          </p:spTgt>
                                        </p:tgtEl>
                                      </p:cBhvr>
                                      <p:to x="100000" y="100000"/>
                                    </p:animScale>
                                    <p:animScale>
                                      <p:cBhvr>
                                        <p:cTn id="26" dur="26">
                                          <p:stCondLst>
                                            <p:cond delay="1808"/>
                                          </p:stCondLst>
                                        </p:cTn>
                                        <p:tgtEl>
                                          <p:spTgt spid="2">
                                            <p:txEl>
                                              <p:pRg st="0" end="0"/>
                                            </p:txEl>
                                          </p:spTgt>
                                        </p:tgtEl>
                                      </p:cBhvr>
                                      <p:to x="100000" y="95000"/>
                                    </p:animScale>
                                    <p:animScale>
                                      <p:cBhvr>
                                        <p:cTn id="27" dur="166" decel="50000">
                                          <p:stCondLst>
                                            <p:cond delay="1834"/>
                                          </p:stCondLst>
                                        </p:cTn>
                                        <p:tgtEl>
                                          <p:spTgt spid="2">
                                            <p:txEl>
                                              <p:pRg st="0" end="0"/>
                                            </p:txEl>
                                          </p:spTgt>
                                        </p:tgtEl>
                                      </p:cBhvr>
                                      <p:to x="100000" y="100000"/>
                                    </p:animScale>
                                  </p:childTnLst>
                                </p:cTn>
                              </p:par>
                            </p:childTnLst>
                          </p:cTn>
                        </p:par>
                        <p:par>
                          <p:cTn id="28" fill="hold">
                            <p:stCondLst>
                              <p:cond delay="2300"/>
                            </p:stCondLst>
                            <p:childTnLst>
                              <p:par>
                                <p:cTn id="29" presetID="23" presetClass="entr" presetSubtype="36" fill="hold" nodeType="afterEffect">
                                  <p:stCondLst>
                                    <p:cond delay="0"/>
                                  </p:stCondLst>
                                  <p:childTnLst>
                                    <p:set>
                                      <p:cBhvr>
                                        <p:cTn id="30" dur="1" fill="hold">
                                          <p:stCondLst>
                                            <p:cond delay="0"/>
                                          </p:stCondLst>
                                        </p:cTn>
                                        <p:tgtEl>
                                          <p:spTgt spid="6155"/>
                                        </p:tgtEl>
                                        <p:attrNameLst>
                                          <p:attrName>style.visibility</p:attrName>
                                        </p:attrNameLst>
                                      </p:cBhvr>
                                      <p:to>
                                        <p:strVal val="visible"/>
                                      </p:to>
                                    </p:set>
                                    <p:anim calcmode="lin" valueType="num">
                                      <p:cBhvr>
                                        <p:cTn id="31" dur="500" fill="hold"/>
                                        <p:tgtEl>
                                          <p:spTgt spid="6155"/>
                                        </p:tgtEl>
                                        <p:attrNameLst>
                                          <p:attrName>ppt_w</p:attrName>
                                        </p:attrNameLst>
                                      </p:cBhvr>
                                      <p:tavLst>
                                        <p:tav tm="0">
                                          <p:val>
                                            <p:strVal val="(6*min(max(#ppt_w*#ppt_h,.3),1)-7.4)/-.7*#ppt_w"/>
                                          </p:val>
                                        </p:tav>
                                        <p:tav tm="100000">
                                          <p:val>
                                            <p:strVal val="#ppt_w"/>
                                          </p:val>
                                        </p:tav>
                                      </p:tavLst>
                                    </p:anim>
                                    <p:anim calcmode="lin" valueType="num">
                                      <p:cBhvr>
                                        <p:cTn id="32" dur="500" fill="hold"/>
                                        <p:tgtEl>
                                          <p:spTgt spid="6155"/>
                                        </p:tgtEl>
                                        <p:attrNameLst>
                                          <p:attrName>ppt_h</p:attrName>
                                        </p:attrNameLst>
                                      </p:cBhvr>
                                      <p:tavLst>
                                        <p:tav tm="0">
                                          <p:val>
                                            <p:strVal val="(6*min(max(#ppt_w*#ppt_h,.3),1)-7.4)/-.7*#ppt_h"/>
                                          </p:val>
                                        </p:tav>
                                        <p:tav tm="100000">
                                          <p:val>
                                            <p:strVal val="#ppt_h"/>
                                          </p:val>
                                        </p:tav>
                                      </p:tavLst>
                                    </p:anim>
                                    <p:anim calcmode="lin" valueType="num">
                                      <p:cBhvr>
                                        <p:cTn id="33" dur="500" fill="hold"/>
                                        <p:tgtEl>
                                          <p:spTgt spid="6155"/>
                                        </p:tgtEl>
                                        <p:attrNameLst>
                                          <p:attrName>ppt_x</p:attrName>
                                        </p:attrNameLst>
                                      </p:cBhvr>
                                      <p:tavLst>
                                        <p:tav tm="0">
                                          <p:val>
                                            <p:fltVal val="0.5"/>
                                          </p:val>
                                        </p:tav>
                                        <p:tav tm="100000">
                                          <p:val>
                                            <p:strVal val="#ppt_x"/>
                                          </p:val>
                                        </p:tav>
                                      </p:tavLst>
                                    </p:anim>
                                    <p:anim calcmode="lin" valueType="num">
                                      <p:cBhvr>
                                        <p:cTn id="34" dur="500" fill="hold"/>
                                        <p:tgtEl>
                                          <p:spTgt spid="6155"/>
                                        </p:tgtEl>
                                        <p:attrNameLst>
                                          <p:attrName>ppt_y</p:attrName>
                                        </p:attrNameLst>
                                      </p:cBhvr>
                                      <p:tavLst>
                                        <p:tav tm="0">
                                          <p:val>
                                            <p:strVal val="1+(6*min(max(#ppt_w*#ppt_h,.3),1)-7.4)/-.7*#ppt_h/2"/>
                                          </p:val>
                                        </p:tav>
                                        <p:tav tm="100000">
                                          <p:val>
                                            <p:strVal val="#ppt_y"/>
                                          </p:val>
                                        </p:tav>
                                      </p:tavLst>
                                    </p:anim>
                                  </p:childTnLst>
                                </p:cTn>
                              </p:par>
                              <p:par>
                                <p:cTn id="35" presetID="23" presetClass="entr" presetSubtype="36" fill="hold" grpId="0" nodeType="withEffect">
                                  <p:stCondLst>
                                    <p:cond delay="0"/>
                                  </p:stCondLst>
                                  <p:childTnLst>
                                    <p:set>
                                      <p:cBhvr>
                                        <p:cTn id="36" dur="1" fill="hold">
                                          <p:stCondLst>
                                            <p:cond delay="0"/>
                                          </p:stCondLst>
                                        </p:cTn>
                                        <p:tgtEl>
                                          <p:spTgt spid="6154"/>
                                        </p:tgtEl>
                                        <p:attrNameLst>
                                          <p:attrName>style.visibility</p:attrName>
                                        </p:attrNameLst>
                                      </p:cBhvr>
                                      <p:to>
                                        <p:strVal val="visible"/>
                                      </p:to>
                                    </p:set>
                                    <p:anim calcmode="lin" valueType="num">
                                      <p:cBhvr>
                                        <p:cTn id="37" dur="500" fill="hold"/>
                                        <p:tgtEl>
                                          <p:spTgt spid="6154"/>
                                        </p:tgtEl>
                                        <p:attrNameLst>
                                          <p:attrName>ppt_w</p:attrName>
                                        </p:attrNameLst>
                                      </p:cBhvr>
                                      <p:tavLst>
                                        <p:tav tm="0">
                                          <p:val>
                                            <p:strVal val="(6*min(max(#ppt_w*#ppt_h,.3),1)-7.4)/-.7*#ppt_w"/>
                                          </p:val>
                                        </p:tav>
                                        <p:tav tm="100000">
                                          <p:val>
                                            <p:strVal val="#ppt_w"/>
                                          </p:val>
                                        </p:tav>
                                      </p:tavLst>
                                    </p:anim>
                                    <p:anim calcmode="lin" valueType="num">
                                      <p:cBhvr>
                                        <p:cTn id="38" dur="500" fill="hold"/>
                                        <p:tgtEl>
                                          <p:spTgt spid="6154"/>
                                        </p:tgtEl>
                                        <p:attrNameLst>
                                          <p:attrName>ppt_h</p:attrName>
                                        </p:attrNameLst>
                                      </p:cBhvr>
                                      <p:tavLst>
                                        <p:tav tm="0">
                                          <p:val>
                                            <p:strVal val="(6*min(max(#ppt_w*#ppt_h,.3),1)-7.4)/-.7*#ppt_h"/>
                                          </p:val>
                                        </p:tav>
                                        <p:tav tm="100000">
                                          <p:val>
                                            <p:strVal val="#ppt_h"/>
                                          </p:val>
                                        </p:tav>
                                      </p:tavLst>
                                    </p:anim>
                                    <p:anim calcmode="lin" valueType="num">
                                      <p:cBhvr>
                                        <p:cTn id="39" dur="500" fill="hold"/>
                                        <p:tgtEl>
                                          <p:spTgt spid="6154"/>
                                        </p:tgtEl>
                                        <p:attrNameLst>
                                          <p:attrName>ppt_x</p:attrName>
                                        </p:attrNameLst>
                                      </p:cBhvr>
                                      <p:tavLst>
                                        <p:tav tm="0">
                                          <p:val>
                                            <p:fltVal val="0.5"/>
                                          </p:val>
                                        </p:tav>
                                        <p:tav tm="100000">
                                          <p:val>
                                            <p:strVal val="#ppt_x"/>
                                          </p:val>
                                        </p:tav>
                                      </p:tavLst>
                                    </p:anim>
                                    <p:anim calcmode="lin" valueType="num">
                                      <p:cBhvr>
                                        <p:cTn id="40" dur="500" fill="hold"/>
                                        <p:tgtEl>
                                          <p:spTgt spid="6154"/>
                                        </p:tgtEl>
                                        <p:attrNameLst>
                                          <p:attrName>ppt_y</p:attrName>
                                        </p:attrNameLst>
                                      </p:cBhvr>
                                      <p:tavLst>
                                        <p:tav tm="0">
                                          <p:val>
                                            <p:strVal val="1+(6*min(max(#ppt_w*#ppt_h,.3),1)-7.4)/-.7*#ppt_h/2"/>
                                          </p:val>
                                        </p:tav>
                                        <p:tav tm="100000">
                                          <p:val>
                                            <p:strVal val="#ppt_y"/>
                                          </p:val>
                                        </p:tav>
                                      </p:tavLst>
                                    </p:anim>
                                  </p:childTnLst>
                                </p:cTn>
                              </p:par>
                            </p:childTnLst>
                          </p:cTn>
                        </p:par>
                        <p:par>
                          <p:cTn id="41" fill="hold" nodeType="afterGroup">
                            <p:stCondLst>
                              <p:cond delay="2800"/>
                            </p:stCondLst>
                            <p:childTnLst>
                              <p:par>
                                <p:cTn id="42" presetID="22" presetClass="entr" presetSubtype="1" fill="hold" grpId="0" nodeType="afterEffect" nodePh="1">
                                  <p:stCondLst>
                                    <p:cond delay="0"/>
                                  </p:stCondLst>
                                  <p:endCondLst>
                                    <p:cond evt="begin" delay="0">
                                      <p:tn val="42"/>
                                    </p:cond>
                                  </p:endCondLst>
                                  <p:childTnLst>
                                    <p:set>
                                      <p:cBhvr>
                                        <p:cTn id="43" dur="1" fill="hold">
                                          <p:stCondLst>
                                            <p:cond delay="0"/>
                                          </p:stCondLst>
                                        </p:cTn>
                                        <p:tgtEl>
                                          <p:spTgt spid="6153"/>
                                        </p:tgtEl>
                                        <p:attrNameLst>
                                          <p:attrName>style.visibility</p:attrName>
                                        </p:attrNameLst>
                                      </p:cBhvr>
                                      <p:to>
                                        <p:strVal val="visible"/>
                                      </p:to>
                                    </p:set>
                                    <p:animEffect>
                                      <p:cBhvr>
                                        <p:cTn id="44" dur="500"/>
                                        <p:tgtEl>
                                          <p:spTgt spid="6153"/>
                                        </p:tgtEl>
                                      </p:cBhvr>
                                    </p:animEffect>
                                  </p:childTnLst>
                                </p:cTn>
                              </p:par>
                              <p:par>
                                <p:cTn id="45" presetID="31" presetClass="entr" presetSubtype="0" fill="hold" grpId="0" nodeType="withEffect">
                                  <p:stCondLst>
                                    <p:cond delay="0"/>
                                  </p:stCondLst>
                                  <p:childTnLst>
                                    <p:set>
                                      <p:cBhvr>
                                        <p:cTn id="46" dur="1" fill="hold">
                                          <p:stCondLst>
                                            <p:cond delay="0"/>
                                          </p:stCondLst>
                                        </p:cTn>
                                        <p:tgtEl>
                                          <p:spTgt spid="2"/>
                                        </p:tgtEl>
                                        <p:attrNameLst>
                                          <p:attrName>style.visibility</p:attrName>
                                        </p:attrNameLst>
                                      </p:cBhvr>
                                      <p:to>
                                        <p:strVal val="visible"/>
                                      </p:to>
                                    </p:set>
                                    <p:anim calcmode="lin" valueType="num">
                                      <p:cBhvr>
                                        <p:cTn id="47" dur="1000" fill="hold"/>
                                        <p:tgtEl>
                                          <p:spTgt spid="2"/>
                                        </p:tgtEl>
                                        <p:attrNameLst>
                                          <p:attrName>ppt_w</p:attrName>
                                        </p:attrNameLst>
                                      </p:cBhvr>
                                      <p:tavLst>
                                        <p:tav tm="0">
                                          <p:val>
                                            <p:fltVal val="0"/>
                                          </p:val>
                                        </p:tav>
                                        <p:tav tm="100000">
                                          <p:val>
                                            <p:strVal val="#ppt_w"/>
                                          </p:val>
                                        </p:tav>
                                      </p:tavLst>
                                    </p:anim>
                                    <p:anim calcmode="lin" valueType="num">
                                      <p:cBhvr>
                                        <p:cTn id="48" dur="1000" fill="hold"/>
                                        <p:tgtEl>
                                          <p:spTgt spid="2"/>
                                        </p:tgtEl>
                                        <p:attrNameLst>
                                          <p:attrName>ppt_h</p:attrName>
                                        </p:attrNameLst>
                                      </p:cBhvr>
                                      <p:tavLst>
                                        <p:tav tm="0">
                                          <p:val>
                                            <p:fltVal val="0"/>
                                          </p:val>
                                        </p:tav>
                                        <p:tav tm="100000">
                                          <p:val>
                                            <p:strVal val="#ppt_h"/>
                                          </p:val>
                                        </p:tav>
                                      </p:tavLst>
                                    </p:anim>
                                    <p:anim calcmode="lin" valueType="num">
                                      <p:cBhvr>
                                        <p:cTn id="49" dur="1000" fill="hold"/>
                                        <p:tgtEl>
                                          <p:spTgt spid="2"/>
                                        </p:tgtEl>
                                        <p:attrNameLst>
                                          <p:attrName>style.rotation</p:attrName>
                                        </p:attrNameLst>
                                      </p:cBhvr>
                                      <p:tavLst>
                                        <p:tav tm="0">
                                          <p:val>
                                            <p:fltVal val="90"/>
                                          </p:val>
                                        </p:tav>
                                        <p:tav tm="100000">
                                          <p:val>
                                            <p:fltVal val="0"/>
                                          </p:val>
                                        </p:tav>
                                      </p:tavLst>
                                    </p:anim>
                                    <p:animEffect transition="in" filter="fade">
                                      <p:cBhvr>
                                        <p:cTn id="50" dur="1000"/>
                                        <p:tgtEl>
                                          <p:spTgt spid="2"/>
                                        </p:tgtEl>
                                      </p:cBhvr>
                                    </p:animEffect>
                                  </p:childTnLst>
                                </p:cTn>
                              </p:par>
                              <p:par>
                                <p:cTn id="51" presetID="16" presetClass="entr" presetSubtype="21" fill="hold" nodeType="with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barn(inVertical)">
                                      <p:cBhvr>
                                        <p:cTn id="53" dur="500"/>
                                        <p:tgtEl>
                                          <p:spTgt spid="6"/>
                                        </p:tgtEl>
                                      </p:cBhvr>
                                    </p:animEffect>
                                  </p:childTnLst>
                                </p:cTn>
                              </p:par>
                              <p:par>
                                <p:cTn id="54" presetID="16" presetClass="entr" presetSubtype="21" fill="hold" nodeType="with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barn(inVertical)">
                                      <p:cBhvr>
                                        <p:cTn id="56" dur="500"/>
                                        <p:tgtEl>
                                          <p:spTgt spid="7"/>
                                        </p:tgtEl>
                                      </p:cBhvr>
                                    </p:animEffect>
                                  </p:childTnLst>
                                </p:cTn>
                              </p:par>
                              <p:par>
                                <p:cTn id="57" presetID="16" presetClass="entr" presetSubtype="21" fill="hold" nodeType="with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barn(inVertical)">
                                      <p:cBhvr>
                                        <p:cTn id="5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3" grpId="0" bldLvl="0" autoUpdateAnimBg="0"/>
      <p:bldP spid="6154" grpId="0" bldLvl="0" autoUpdateAnimBg="0"/>
      <p:bldP spid="34" grpId="0" animBg="1"/>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59F5E4EA-59B8-46CE-AFDC-6FC2CD4D9B9E}"/>
              </a:ext>
            </a:extLst>
          </p:cNvPr>
          <p:cNvSpPr/>
          <p:nvPr/>
        </p:nvSpPr>
        <p:spPr>
          <a:xfrm>
            <a:off x="462846" y="153811"/>
            <a:ext cx="7236176" cy="707886"/>
          </a:xfrm>
          <a:prstGeom prst="rect">
            <a:avLst/>
          </a:prstGeom>
        </p:spPr>
        <p:txBody>
          <a:bodyPr wrap="square">
            <a:spAutoFit/>
          </a:bodyPr>
          <a:lstStyle/>
          <a:p>
            <a:r>
              <a:rPr lang="kk-KZ" sz="2000" b="1" dirty="0">
                <a:latin typeface="Times New Roman" panose="02020603050405020304" pitchFamily="18" charset="0"/>
                <a:cs typeface="Times New Roman" panose="02020603050405020304" pitchFamily="18" charset="0"/>
              </a:rPr>
              <a:t>16.Кестелер мен формулаларды суреттер ретінде салу (мысалы, скриншоттарды жасау).</a:t>
            </a:r>
          </a:p>
        </p:txBody>
      </p:sp>
      <p:pic>
        <p:nvPicPr>
          <p:cNvPr id="5" name="Рисунок 4">
            <a:extLst>
              <a:ext uri="{FF2B5EF4-FFF2-40B4-BE49-F238E27FC236}">
                <a16:creationId xmlns:a16="http://schemas.microsoft.com/office/drawing/2014/main" id="{A8C601CA-3F36-4415-8FF8-67E33466F2DE}"/>
              </a:ext>
            </a:extLst>
          </p:cNvPr>
          <p:cNvPicPr>
            <a:picLocks noChangeAspect="1"/>
          </p:cNvPicPr>
          <p:nvPr/>
        </p:nvPicPr>
        <p:blipFill rotWithShape="1">
          <a:blip r:embed="rId2"/>
          <a:srcRect r="27902" b="26683"/>
          <a:stretch/>
        </p:blipFill>
        <p:spPr>
          <a:xfrm>
            <a:off x="462846" y="1016000"/>
            <a:ext cx="7450662" cy="3815643"/>
          </a:xfrm>
          <a:prstGeom prst="rect">
            <a:avLst/>
          </a:prstGeom>
        </p:spPr>
      </p:pic>
    </p:spTree>
    <p:extLst>
      <p:ext uri="{BB962C8B-B14F-4D97-AF65-F5344CB8AC3E}">
        <p14:creationId xmlns:p14="http://schemas.microsoft.com/office/powerpoint/2010/main" val="191021387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plus(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385724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9FC41A56-9177-49BD-9973-50624B65CAAC}"/>
              </a:ext>
            </a:extLst>
          </p:cNvPr>
          <p:cNvSpPr/>
          <p:nvPr/>
        </p:nvSpPr>
        <p:spPr>
          <a:xfrm>
            <a:off x="248354" y="264772"/>
            <a:ext cx="4347216"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17.Мәтінді өз сөздерімен қайта жазу</a:t>
            </a:r>
          </a:p>
        </p:txBody>
      </p:sp>
      <p:sp>
        <p:nvSpPr>
          <p:cNvPr id="4" name="Прямоугольник 3">
            <a:extLst>
              <a:ext uri="{FF2B5EF4-FFF2-40B4-BE49-F238E27FC236}">
                <a16:creationId xmlns:a16="http://schemas.microsoft.com/office/drawing/2014/main" id="{D7619AEF-C452-4BEE-B4A7-C07E341EDF4D}"/>
              </a:ext>
            </a:extLst>
          </p:cNvPr>
          <p:cNvSpPr/>
          <p:nvPr/>
        </p:nvSpPr>
        <p:spPr>
          <a:xfrm>
            <a:off x="271924" y="664882"/>
            <a:ext cx="8647289" cy="2308324"/>
          </a:xfrm>
          <a:prstGeom prst="rect">
            <a:avLst/>
          </a:prstGeom>
        </p:spPr>
        <p:txBody>
          <a:bodyPr wrap="square">
            <a:spAutoFit/>
          </a:bodyPr>
          <a:lstStyle/>
          <a:p>
            <a:r>
              <a:rPr lang="kk-KZ" dirty="0">
                <a:latin typeface="Times New Roman" panose="02020603050405020304" pitchFamily="18" charset="0"/>
                <a:cs typeface="Times New Roman" panose="02020603050405020304" pitchFamily="18" charset="0"/>
              </a:rPr>
              <a:t>Мысалы:</a:t>
            </a:r>
          </a:p>
          <a:p>
            <a:r>
              <a:rPr lang="kk-KZ" dirty="0">
                <a:latin typeface="Times New Roman" panose="02020603050405020304" pitchFamily="18" charset="0"/>
                <a:cs typeface="Times New Roman" panose="02020603050405020304" pitchFamily="18" charset="0"/>
              </a:rPr>
              <a:t>Түпнұсқа:</a:t>
            </a:r>
          </a:p>
          <a:p>
            <a:r>
              <a:rPr lang="en-US" dirty="0">
                <a:latin typeface="Times New Roman" panose="02020603050405020304" pitchFamily="18" charset="0"/>
                <a:cs typeface="Times New Roman" panose="02020603050405020304" pitchFamily="18" charset="0"/>
              </a:rPr>
              <a:t>Instagram — </a:t>
            </a:r>
            <a:r>
              <a:rPr lang="kk-KZ" dirty="0">
                <a:latin typeface="Times New Roman" panose="02020603050405020304" pitchFamily="18" charset="0"/>
                <a:cs typeface="Times New Roman" panose="02020603050405020304" pitchFamily="18" charset="0"/>
              </a:rPr>
              <a:t>фотосуреттер және видео бөлісуге арналған әлеуметтік желілік онлайн қызмет. Оның көмегімен қолданушылардың фотосуреттер жасауға, оларға фильтр қолдануға, сонымен қатар оларды өзінің сервисі немесе басқа да әлеуметтік желілер арқылы таратуға мүмкіндіктері бар[1]. </a:t>
            </a:r>
            <a:r>
              <a:rPr lang="en-US" dirty="0">
                <a:latin typeface="Times New Roman" panose="02020603050405020304" pitchFamily="18" charset="0"/>
                <a:cs typeface="Times New Roman" panose="02020603050405020304" pitchFamily="18" charset="0"/>
              </a:rPr>
              <a:t>Instagram </a:t>
            </a:r>
            <a:r>
              <a:rPr lang="kk-KZ" dirty="0">
                <a:latin typeface="Times New Roman" panose="02020603050405020304" pitchFamily="18" charset="0"/>
                <a:cs typeface="Times New Roman" panose="02020603050405020304" pitchFamily="18" charset="0"/>
              </a:rPr>
              <a:t>фотосуреттерді </a:t>
            </a:r>
            <a:r>
              <a:rPr lang="en-US" dirty="0">
                <a:latin typeface="Times New Roman" panose="02020603050405020304" pitchFamily="18" charset="0"/>
                <a:cs typeface="Times New Roman" panose="02020603050405020304" pitchFamily="18" charset="0"/>
              </a:rPr>
              <a:t>Kodak Instamatic </a:t>
            </a:r>
            <a:r>
              <a:rPr lang="kk-KZ" dirty="0">
                <a:latin typeface="Times New Roman" panose="02020603050405020304" pitchFamily="18" charset="0"/>
                <a:cs typeface="Times New Roman" panose="02020603050405020304" pitchFamily="18" charset="0"/>
              </a:rPr>
              <a:t>және </a:t>
            </a:r>
            <a:r>
              <a:rPr lang="en-US" dirty="0">
                <a:latin typeface="Times New Roman" panose="02020603050405020304" pitchFamily="18" charset="0"/>
                <a:cs typeface="Times New Roman" panose="02020603050405020304" pitchFamily="18" charset="0"/>
              </a:rPr>
              <a:t>Polaroid </a:t>
            </a:r>
            <a:r>
              <a:rPr lang="kk-KZ" dirty="0">
                <a:latin typeface="Times New Roman" panose="02020603050405020304" pitchFamily="18" charset="0"/>
                <a:cs typeface="Times New Roman" panose="02020603050405020304" pitchFamily="18" charset="0"/>
              </a:rPr>
              <a:t>камералары сияқты шаршы пішінінде жасайды. Мобильді фотоқолдаңғылардың көбісі қабырғаларының 3:2 қатынасын қолданады.</a:t>
            </a:r>
            <a:endParaRPr lang="ru-KZ" dirty="0">
              <a:latin typeface="Times New Roman" panose="02020603050405020304" pitchFamily="18" charset="0"/>
              <a:cs typeface="Times New Roman" panose="02020603050405020304" pitchFamily="18" charset="0"/>
            </a:endParaRPr>
          </a:p>
        </p:txBody>
      </p:sp>
      <p:sp>
        <p:nvSpPr>
          <p:cNvPr id="5" name="Прямоугольник 4">
            <a:extLst>
              <a:ext uri="{FF2B5EF4-FFF2-40B4-BE49-F238E27FC236}">
                <a16:creationId xmlns:a16="http://schemas.microsoft.com/office/drawing/2014/main" id="{80D43DF2-739B-4CA6-8A54-28D706C60586}"/>
              </a:ext>
            </a:extLst>
          </p:cNvPr>
          <p:cNvSpPr/>
          <p:nvPr/>
        </p:nvSpPr>
        <p:spPr>
          <a:xfrm>
            <a:off x="295494" y="2973206"/>
            <a:ext cx="8647289" cy="1754326"/>
          </a:xfrm>
          <a:prstGeom prst="rect">
            <a:avLst/>
          </a:prstGeom>
        </p:spPr>
        <p:txBody>
          <a:bodyPr wrap="square">
            <a:spAutoFit/>
          </a:bodyPr>
          <a:lstStyle/>
          <a:p>
            <a:r>
              <a:rPr lang="kk-KZ" dirty="0">
                <a:latin typeface="Times New Roman" panose="02020603050405020304" pitchFamily="18" charset="0"/>
                <a:cs typeface="Times New Roman" panose="02020603050405020304" pitchFamily="18" charset="0"/>
              </a:rPr>
              <a:t>Өзгерген нұсқа:</a:t>
            </a:r>
          </a:p>
          <a:p>
            <a:r>
              <a:rPr lang="en-US" dirty="0">
                <a:latin typeface="Times New Roman" panose="02020603050405020304" pitchFamily="18" charset="0"/>
                <a:cs typeface="Times New Roman" panose="02020603050405020304" pitchFamily="18" charset="0"/>
              </a:rPr>
              <a:t>Instagram —</a:t>
            </a:r>
            <a:r>
              <a:rPr lang="kk-KZ" dirty="0">
                <a:latin typeface="Times New Roman" panose="02020603050405020304" pitchFamily="18" charset="0"/>
                <a:cs typeface="Times New Roman" panose="02020603050405020304" pitchFamily="18" charset="0"/>
              </a:rPr>
              <a:t>фото мен видеоларды салуға арналған әлеуметтік желі ретіндегі қызмет.Осы қызмет арқылы фотосуреттер жасауға,оларды өңдеу арқылы өзінің аккаунтында немесе басқа аккаунтта жариялауға болады.Инстаграммдағы фотосуреттер </a:t>
            </a:r>
            <a:r>
              <a:rPr lang="en-US" dirty="0">
                <a:latin typeface="Times New Roman" panose="02020603050405020304" pitchFamily="18" charset="0"/>
                <a:cs typeface="Times New Roman" panose="02020603050405020304" pitchFamily="18" charset="0"/>
              </a:rPr>
              <a:t>Kodak Instamatic </a:t>
            </a:r>
            <a:r>
              <a:rPr lang="kk-KZ" dirty="0">
                <a:latin typeface="Times New Roman" panose="02020603050405020304" pitchFamily="18" charset="0"/>
                <a:cs typeface="Times New Roman" panose="02020603050405020304" pitchFamily="18" charset="0"/>
              </a:rPr>
              <a:t> және </a:t>
            </a:r>
            <a:r>
              <a:rPr lang="en-US" dirty="0">
                <a:latin typeface="Times New Roman" panose="02020603050405020304" pitchFamily="18" charset="0"/>
                <a:cs typeface="Times New Roman" panose="02020603050405020304" pitchFamily="18" charset="0"/>
              </a:rPr>
              <a:t>Polaroid</a:t>
            </a:r>
            <a:r>
              <a:rPr lang="kk-KZ" dirty="0">
                <a:latin typeface="Times New Roman" panose="02020603050405020304" pitchFamily="18" charset="0"/>
                <a:cs typeface="Times New Roman" panose="02020603050405020304" pitchFamily="18" charset="0"/>
              </a:rPr>
              <a:t> фотоаппараттарындағы пішін сияқты болып шығады.Мобильді қосымшада сурет 3:2 қатынасындай шығарылады.</a:t>
            </a:r>
            <a:endParaRPr lang="ru-KZ"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315619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5" presetClass="entr" presetSubtype="10" fill="hold" nodeType="with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checkerboard(across)">
                                      <p:cBhvr>
                                        <p:cTn id="12" dur="500"/>
                                        <p:tgtEl>
                                          <p:spTgt spid="4">
                                            <p:txEl>
                                              <p:pRg st="0" end="0"/>
                                            </p:txEl>
                                          </p:spTgt>
                                        </p:tgtEl>
                                      </p:cBhvr>
                                    </p:animEffect>
                                  </p:childTnLst>
                                </p:cTn>
                              </p:par>
                              <p:par>
                                <p:cTn id="13" presetID="5" presetClass="entr" presetSubtype="10"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checkerboard(across)">
                                      <p:cBhvr>
                                        <p:cTn id="15" dur="500"/>
                                        <p:tgtEl>
                                          <p:spTgt spid="4">
                                            <p:txEl>
                                              <p:pRg st="1" end="1"/>
                                            </p:txEl>
                                          </p:spTgt>
                                        </p:tgtEl>
                                      </p:cBhvr>
                                    </p:animEffect>
                                  </p:childTnLst>
                                </p:cTn>
                              </p:par>
                              <p:par>
                                <p:cTn id="16" presetID="5" presetClass="entr" presetSubtype="10" fill="hold" nodeType="with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checkerboard(across)">
                                      <p:cBhvr>
                                        <p:cTn id="18" dur="500"/>
                                        <p:tgtEl>
                                          <p:spTgt spid="4">
                                            <p:txEl>
                                              <p:pRg st="2" end="2"/>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animEffect transition="in" filter="circle(in)">
                                      <p:cBhvr>
                                        <p:cTn id="21" dur="2000"/>
                                        <p:tgtEl>
                                          <p:spTgt spid="5">
                                            <p:txEl>
                                              <p:pRg st="1" end="1"/>
                                            </p:txEl>
                                          </p:spTgt>
                                        </p:tgtEl>
                                      </p:cBhvr>
                                    </p:animEffect>
                                  </p:childTnLst>
                                </p:cTn>
                              </p:par>
                              <p:par>
                                <p:cTn id="22" presetID="6" presetClass="entr" presetSubtype="16" fill="hold" nodeType="withEffect">
                                  <p:stCondLst>
                                    <p:cond delay="0"/>
                                  </p:stCondLst>
                                  <p:childTnLst>
                                    <p:set>
                                      <p:cBhvr>
                                        <p:cTn id="23" dur="1" fill="hold">
                                          <p:stCondLst>
                                            <p:cond delay="0"/>
                                          </p:stCondLst>
                                        </p:cTn>
                                        <p:tgtEl>
                                          <p:spTgt spid="5">
                                            <p:txEl>
                                              <p:pRg st="0" end="0"/>
                                            </p:txEl>
                                          </p:spTgt>
                                        </p:tgtEl>
                                        <p:attrNameLst>
                                          <p:attrName>style.visibility</p:attrName>
                                        </p:attrNameLst>
                                      </p:cBhvr>
                                      <p:to>
                                        <p:strVal val="visible"/>
                                      </p:to>
                                    </p:set>
                                    <p:animEffect transition="in" filter="circle(in)">
                                      <p:cBhvr>
                                        <p:cTn id="24" dur="20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720647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FE4A3B52-6D3E-4188-9DF3-E479D2A3CF30}"/>
              </a:ext>
            </a:extLst>
          </p:cNvPr>
          <p:cNvSpPr/>
          <p:nvPr/>
        </p:nvSpPr>
        <p:spPr>
          <a:xfrm>
            <a:off x="383823" y="224841"/>
            <a:ext cx="7597422" cy="707886"/>
          </a:xfrm>
          <a:prstGeom prst="rect">
            <a:avLst/>
          </a:prstGeom>
        </p:spPr>
        <p:txBody>
          <a:bodyPr wrap="square">
            <a:spAutoFit/>
          </a:bodyPr>
          <a:lstStyle/>
          <a:p>
            <a:r>
              <a:rPr lang="kk-KZ" sz="2000" b="1" dirty="0">
                <a:latin typeface="Times New Roman" panose="02020603050405020304" pitchFamily="18" charset="0"/>
                <a:cs typeface="Times New Roman" panose="02020603050405020304" pitchFamily="18" charset="0"/>
              </a:rPr>
              <a:t>18.Нүктелерді үтірмен ауыстыру және керісінше, бос орын орнына нүктелер және т. б.</a:t>
            </a:r>
          </a:p>
        </p:txBody>
      </p:sp>
      <p:pic>
        <p:nvPicPr>
          <p:cNvPr id="4" name="Рисунок 3">
            <a:extLst>
              <a:ext uri="{FF2B5EF4-FFF2-40B4-BE49-F238E27FC236}">
                <a16:creationId xmlns:a16="http://schemas.microsoft.com/office/drawing/2014/main" id="{B6D30FB4-D67C-4A34-9919-583E33C7743A}"/>
              </a:ext>
            </a:extLst>
          </p:cNvPr>
          <p:cNvPicPr>
            <a:picLocks noChangeAspect="1"/>
          </p:cNvPicPr>
          <p:nvPr/>
        </p:nvPicPr>
        <p:blipFill>
          <a:blip r:embed="rId2"/>
          <a:stretch>
            <a:fillRect/>
          </a:stretch>
        </p:blipFill>
        <p:spPr>
          <a:xfrm>
            <a:off x="383823" y="1027290"/>
            <a:ext cx="7473244" cy="380931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7469917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37"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900" decel="100000" fill="hold"/>
                                        <p:tgtEl>
                                          <p:spTgt spid="4"/>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40586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29796218-9E35-4BAD-9D57-44FD42673C4C}"/>
              </a:ext>
            </a:extLst>
          </p:cNvPr>
          <p:cNvSpPr/>
          <p:nvPr/>
        </p:nvSpPr>
        <p:spPr>
          <a:xfrm>
            <a:off x="601839" y="205296"/>
            <a:ext cx="8240889" cy="400110"/>
          </a:xfrm>
          <a:prstGeom prst="rect">
            <a:avLst/>
          </a:prstGeom>
        </p:spPr>
        <p:txBody>
          <a:bodyPr wrap="square">
            <a:spAutoFit/>
          </a:bodyPr>
          <a:lstStyle/>
          <a:p>
            <a:r>
              <a:rPr lang="kk-KZ" sz="2000" b="1" dirty="0">
                <a:latin typeface="Times New Roman" panose="02020603050405020304" pitchFamily="18" charset="0"/>
                <a:cs typeface="Times New Roman" panose="02020603050405020304" pitchFamily="18" charset="0"/>
              </a:rPr>
              <a:t>19.Бірегейлікті арттыру үшін бағдарламаларды пайдалану</a:t>
            </a:r>
          </a:p>
        </p:txBody>
      </p:sp>
      <p:pic>
        <p:nvPicPr>
          <p:cNvPr id="4" name="Рисунок 3">
            <a:extLst>
              <a:ext uri="{FF2B5EF4-FFF2-40B4-BE49-F238E27FC236}">
                <a16:creationId xmlns:a16="http://schemas.microsoft.com/office/drawing/2014/main" id="{A6BCF8C2-D524-4DB5-BCD7-633E3F141106}"/>
              </a:ext>
            </a:extLst>
          </p:cNvPr>
          <p:cNvPicPr>
            <a:picLocks noChangeAspect="1"/>
          </p:cNvPicPr>
          <p:nvPr/>
        </p:nvPicPr>
        <p:blipFill>
          <a:blip r:embed="rId2"/>
          <a:stretch>
            <a:fillRect/>
          </a:stretch>
        </p:blipFill>
        <p:spPr>
          <a:xfrm>
            <a:off x="601839" y="745067"/>
            <a:ext cx="7593894" cy="419313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9159199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3" presetClass="entr" presetSubtype="16"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plus(in)">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93893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a:extLst>
              <a:ext uri="{FF2B5EF4-FFF2-40B4-BE49-F238E27FC236}">
                <a16:creationId xmlns:a16="http://schemas.microsoft.com/office/drawing/2014/main" id="{D29E00DE-394D-4EEB-9B1D-E67E37228CB8}"/>
              </a:ext>
            </a:extLst>
          </p:cNvPr>
          <p:cNvSpPr/>
          <p:nvPr/>
        </p:nvSpPr>
        <p:spPr>
          <a:xfrm>
            <a:off x="706283" y="168244"/>
            <a:ext cx="3889013" cy="400110"/>
          </a:xfrm>
          <a:prstGeom prst="rect">
            <a:avLst/>
          </a:prstGeom>
        </p:spPr>
        <p:txBody>
          <a:bodyPr wrap="none">
            <a:spAutoFit/>
          </a:bodyPr>
          <a:lstStyle/>
          <a:p>
            <a:r>
              <a:rPr lang="kk-KZ" sz="2000" b="1" dirty="0">
                <a:latin typeface="Times New Roman" panose="02020603050405020304" pitchFamily="18" charset="0"/>
                <a:cs typeface="Times New Roman" panose="02020603050405020304" pitchFamily="18" charset="0"/>
              </a:rPr>
              <a:t>20.Мәтіннің шрифтін кішірейту</a:t>
            </a:r>
          </a:p>
        </p:txBody>
      </p:sp>
      <p:sp>
        <p:nvSpPr>
          <p:cNvPr id="2" name="Прямоугольник 1">
            <a:extLst>
              <a:ext uri="{FF2B5EF4-FFF2-40B4-BE49-F238E27FC236}">
                <a16:creationId xmlns:a16="http://schemas.microsoft.com/office/drawing/2014/main" id="{D4042067-51F4-4E4D-B4BF-6D7B50F77B3E}"/>
              </a:ext>
            </a:extLst>
          </p:cNvPr>
          <p:cNvSpPr/>
          <p:nvPr/>
        </p:nvSpPr>
        <p:spPr>
          <a:xfrm>
            <a:off x="360947" y="844249"/>
            <a:ext cx="8157411" cy="2308324"/>
          </a:xfrm>
          <a:prstGeom prst="rect">
            <a:avLst/>
          </a:prstGeom>
        </p:spPr>
        <p:txBody>
          <a:bodyPr wrap="square">
            <a:spAutoFit/>
          </a:bodyPr>
          <a:lstStyle/>
          <a:p>
            <a:r>
              <a:rPr lang="ru-RU" dirty="0" err="1"/>
              <a:t>Түпнұсқа</a:t>
            </a:r>
            <a:r>
              <a:rPr lang="ru-RU" dirty="0"/>
              <a:t>:</a:t>
            </a:r>
          </a:p>
          <a:p>
            <a:r>
              <a:rPr lang="ru-RU" dirty="0"/>
              <a:t>Марк </a:t>
            </a:r>
            <a:r>
              <a:rPr lang="ru-RU" dirty="0" err="1"/>
              <a:t>Цукерберг</a:t>
            </a:r>
            <a:r>
              <a:rPr lang="ru-RU" dirty="0"/>
              <a:t> (Марк Эллиот </a:t>
            </a:r>
            <a:r>
              <a:rPr lang="ru-RU" dirty="0" err="1"/>
              <a:t>Цукерберг</a:t>
            </a:r>
            <a:r>
              <a:rPr lang="ru-RU" dirty="0"/>
              <a:t>, </a:t>
            </a:r>
            <a:r>
              <a:rPr lang="ru-RU" dirty="0" err="1"/>
              <a:t>мамырдың</a:t>
            </a:r>
            <a:r>
              <a:rPr lang="ru-RU" dirty="0"/>
              <a:t> 14, 1984 </a:t>
            </a:r>
            <a:r>
              <a:rPr lang="ru-RU" dirty="0" err="1"/>
              <a:t>жыл</a:t>
            </a:r>
            <a:r>
              <a:rPr lang="ru-RU" dirty="0"/>
              <a:t>) — АҚШ </a:t>
            </a:r>
            <a:r>
              <a:rPr lang="ru-RU" dirty="0" err="1"/>
              <a:t>бағдарламаушысы</a:t>
            </a:r>
            <a:r>
              <a:rPr lang="ru-RU" dirty="0"/>
              <a:t>, </a:t>
            </a:r>
            <a:r>
              <a:rPr lang="en-US" dirty="0"/>
              <a:t>Facebook </a:t>
            </a:r>
            <a:r>
              <a:rPr lang="ru-RU" dirty="0" err="1"/>
              <a:t>әлеуметтік</a:t>
            </a:r>
            <a:r>
              <a:rPr lang="ru-RU" dirty="0"/>
              <a:t> </a:t>
            </a:r>
            <a:r>
              <a:rPr lang="ru-RU" dirty="0" err="1"/>
              <a:t>желісінің</a:t>
            </a:r>
            <a:r>
              <a:rPr lang="ru-RU" dirty="0"/>
              <a:t> </a:t>
            </a:r>
            <a:r>
              <a:rPr lang="ru-RU" dirty="0" err="1"/>
              <a:t>негізін</a:t>
            </a:r>
            <a:r>
              <a:rPr lang="ru-RU" dirty="0"/>
              <a:t> </a:t>
            </a:r>
            <a:r>
              <a:rPr lang="ru-RU" dirty="0" err="1"/>
              <a:t>қалаушы</a:t>
            </a:r>
            <a:r>
              <a:rPr lang="ru-RU" dirty="0"/>
              <a:t>, </a:t>
            </a:r>
            <a:r>
              <a:rPr lang="ru-RU" dirty="0" err="1"/>
              <a:t>және</a:t>
            </a:r>
            <a:r>
              <a:rPr lang="ru-RU" dirty="0"/>
              <a:t> </a:t>
            </a:r>
            <a:r>
              <a:rPr lang="ru-RU" dirty="0" err="1"/>
              <a:t>соның</a:t>
            </a:r>
            <a:r>
              <a:rPr lang="ru-RU" dirty="0"/>
              <a:t> </a:t>
            </a:r>
            <a:r>
              <a:rPr lang="ru-RU" dirty="0" err="1"/>
              <a:t>басқару</a:t>
            </a:r>
            <a:r>
              <a:rPr lang="ru-RU" dirty="0"/>
              <a:t> </a:t>
            </a:r>
            <a:r>
              <a:rPr lang="ru-RU" dirty="0" err="1"/>
              <a:t>кеңесінің</a:t>
            </a:r>
            <a:r>
              <a:rPr lang="ru-RU" dirty="0"/>
              <a:t> </a:t>
            </a:r>
            <a:r>
              <a:rPr lang="ru-RU" dirty="0" err="1"/>
              <a:t>төрағасы</a:t>
            </a:r>
            <a:r>
              <a:rPr lang="ru-RU" dirty="0"/>
              <a:t>, филантроп. 2011 </a:t>
            </a:r>
            <a:r>
              <a:rPr lang="ru-RU" dirty="0" err="1"/>
              <a:t>жылға</a:t>
            </a:r>
            <a:r>
              <a:rPr lang="ru-RU" dirty="0"/>
              <a:t> </a:t>
            </a:r>
            <a:r>
              <a:rPr lang="ru-RU" dirty="0" err="1"/>
              <a:t>сәйкес</a:t>
            </a:r>
            <a:r>
              <a:rPr lang="ru-RU" dirty="0"/>
              <a:t> </a:t>
            </a:r>
            <a:r>
              <a:rPr lang="ru-RU" dirty="0" err="1"/>
              <a:t>оның</a:t>
            </a:r>
            <a:r>
              <a:rPr lang="ru-RU" dirty="0"/>
              <a:t> </a:t>
            </a:r>
            <a:r>
              <a:rPr lang="ru-RU" dirty="0" err="1"/>
              <a:t>жеке</a:t>
            </a:r>
            <a:r>
              <a:rPr lang="ru-RU" dirty="0"/>
              <a:t> </a:t>
            </a:r>
            <a:r>
              <a:rPr lang="ru-RU" dirty="0" err="1"/>
              <a:t>қаражаты</a:t>
            </a:r>
            <a:r>
              <a:rPr lang="ru-RU" dirty="0"/>
              <a:t> $17.5 миллиард </a:t>
            </a:r>
            <a:r>
              <a:rPr lang="ru-RU" dirty="0" err="1"/>
              <a:t>деп</a:t>
            </a:r>
            <a:r>
              <a:rPr lang="ru-RU" dirty="0"/>
              <a:t> </a:t>
            </a:r>
            <a:r>
              <a:rPr lang="ru-RU" dirty="0" err="1"/>
              <a:t>есептеледі</a:t>
            </a:r>
            <a:r>
              <a:rPr lang="ru-RU" dirty="0"/>
              <a:t>.[4] </a:t>
            </a:r>
            <a:r>
              <a:rPr lang="en-US" dirty="0"/>
              <a:t>Facebook </a:t>
            </a:r>
            <a:r>
              <a:rPr lang="ru-RU" dirty="0" err="1"/>
              <a:t>негізін</a:t>
            </a:r>
            <a:r>
              <a:rPr lang="ru-RU" dirty="0"/>
              <a:t> 2004 </a:t>
            </a:r>
            <a:r>
              <a:rPr lang="ru-RU" dirty="0" err="1"/>
              <a:t>жылы</a:t>
            </a:r>
            <a:r>
              <a:rPr lang="ru-RU" dirty="0"/>
              <a:t> Гарвард </a:t>
            </a:r>
            <a:r>
              <a:rPr lang="ru-RU" dirty="0" err="1"/>
              <a:t>университетінің</a:t>
            </a:r>
            <a:r>
              <a:rPr lang="ru-RU" dirty="0"/>
              <a:t> </a:t>
            </a:r>
            <a:r>
              <a:rPr lang="ru-RU" dirty="0" err="1"/>
              <a:t>студенті</a:t>
            </a:r>
            <a:r>
              <a:rPr lang="ru-RU" dirty="0"/>
              <a:t> Марк </a:t>
            </a:r>
            <a:r>
              <a:rPr lang="ru-RU" dirty="0" err="1"/>
              <a:t>Цукерберг</a:t>
            </a:r>
            <a:r>
              <a:rPr lang="ru-RU" dirty="0"/>
              <a:t> </a:t>
            </a:r>
            <a:r>
              <a:rPr lang="ru-RU" dirty="0" err="1"/>
              <a:t>қалаған</a:t>
            </a:r>
            <a:r>
              <a:rPr lang="ru-RU" dirty="0"/>
              <a:t> </a:t>
            </a:r>
            <a:r>
              <a:rPr lang="ru-RU" dirty="0" err="1"/>
              <a:t>болатын</a:t>
            </a:r>
            <a:r>
              <a:rPr lang="ru-RU" dirty="0"/>
              <a:t>. «</a:t>
            </a:r>
            <a:r>
              <a:rPr lang="en-US" dirty="0"/>
              <a:t>Time» </a:t>
            </a:r>
            <a:r>
              <a:rPr lang="ru-RU" dirty="0"/>
              <a:t>журналы </a:t>
            </a:r>
            <a:r>
              <a:rPr lang="ru-RU" dirty="0" err="1"/>
              <a:t>аталған</a:t>
            </a:r>
            <a:r>
              <a:rPr lang="ru-RU" dirty="0"/>
              <a:t> </a:t>
            </a:r>
            <a:r>
              <a:rPr lang="ru-RU" dirty="0" err="1"/>
              <a:t>желінің</a:t>
            </a:r>
            <a:r>
              <a:rPr lang="ru-RU" dirty="0"/>
              <a:t> </a:t>
            </a:r>
            <a:r>
              <a:rPr lang="ru-RU" dirty="0" err="1"/>
              <a:t>негізін</a:t>
            </a:r>
            <a:r>
              <a:rPr lang="ru-RU" dirty="0"/>
              <a:t> </a:t>
            </a:r>
            <a:r>
              <a:rPr lang="ru-RU" dirty="0" err="1"/>
              <a:t>қалаушы</a:t>
            </a:r>
            <a:r>
              <a:rPr lang="ru-RU" dirty="0"/>
              <a:t> </a:t>
            </a:r>
            <a:r>
              <a:rPr lang="ru-RU" dirty="0" err="1"/>
              <a:t>сол</a:t>
            </a:r>
            <a:r>
              <a:rPr lang="ru-RU" dirty="0"/>
              <a:t> </a:t>
            </a:r>
            <a:r>
              <a:rPr lang="ru-RU" dirty="0" err="1"/>
              <a:t>кездегі</a:t>
            </a:r>
            <a:r>
              <a:rPr lang="ru-RU" dirty="0"/>
              <a:t> 26 </a:t>
            </a:r>
            <a:r>
              <a:rPr lang="ru-RU" dirty="0" err="1"/>
              <a:t>жастағы</a:t>
            </a:r>
            <a:r>
              <a:rPr lang="ru-RU" dirty="0"/>
              <a:t> Марк </a:t>
            </a:r>
            <a:r>
              <a:rPr lang="ru-RU" dirty="0" err="1"/>
              <a:t>Цукербергті</a:t>
            </a:r>
            <a:r>
              <a:rPr lang="ru-RU" dirty="0"/>
              <a:t> «</a:t>
            </a:r>
            <a:r>
              <a:rPr lang="ru-RU" dirty="0" err="1"/>
              <a:t>Жыл</a:t>
            </a:r>
            <a:r>
              <a:rPr lang="ru-RU" dirty="0"/>
              <a:t> </a:t>
            </a:r>
            <a:r>
              <a:rPr lang="ru-RU" dirty="0" err="1"/>
              <a:t>адамы</a:t>
            </a:r>
            <a:r>
              <a:rPr lang="ru-RU" dirty="0"/>
              <a:t> - 2010» </a:t>
            </a:r>
            <a:r>
              <a:rPr lang="ru-RU" dirty="0" err="1"/>
              <a:t>атағымен</a:t>
            </a:r>
            <a:r>
              <a:rPr lang="ru-RU" dirty="0"/>
              <a:t> </a:t>
            </a:r>
            <a:r>
              <a:rPr lang="ru-RU" dirty="0" err="1"/>
              <a:t>марапаттады</a:t>
            </a:r>
            <a:r>
              <a:rPr lang="ru-RU" dirty="0"/>
              <a:t>.</a:t>
            </a:r>
            <a:endParaRPr lang="ru-KZ" dirty="0"/>
          </a:p>
        </p:txBody>
      </p:sp>
      <p:sp>
        <p:nvSpPr>
          <p:cNvPr id="6" name="Прямоугольник 5">
            <a:extLst>
              <a:ext uri="{FF2B5EF4-FFF2-40B4-BE49-F238E27FC236}">
                <a16:creationId xmlns:a16="http://schemas.microsoft.com/office/drawing/2014/main" id="{15166924-4C1B-4D0D-9ACA-97086560C3DC}"/>
              </a:ext>
            </a:extLst>
          </p:cNvPr>
          <p:cNvSpPr/>
          <p:nvPr/>
        </p:nvSpPr>
        <p:spPr>
          <a:xfrm>
            <a:off x="360947" y="3267460"/>
            <a:ext cx="4572000" cy="369332"/>
          </a:xfrm>
          <a:prstGeom prst="rect">
            <a:avLst/>
          </a:prstGeom>
        </p:spPr>
        <p:txBody>
          <a:bodyPr>
            <a:spAutoFit/>
          </a:bodyPr>
          <a:lstStyle/>
          <a:p>
            <a:r>
              <a:rPr lang="ru-RU" dirty="0" err="1"/>
              <a:t>Өзгерген</a:t>
            </a:r>
            <a:r>
              <a:rPr lang="ru-RU" dirty="0"/>
              <a:t> </a:t>
            </a:r>
            <a:r>
              <a:rPr lang="ru-RU" dirty="0" err="1"/>
              <a:t>мәтін</a:t>
            </a:r>
            <a:r>
              <a:rPr lang="ru-RU" dirty="0"/>
              <a:t>:</a:t>
            </a:r>
            <a:endParaRPr lang="ru-KZ" dirty="0"/>
          </a:p>
        </p:txBody>
      </p:sp>
      <p:sp>
        <p:nvSpPr>
          <p:cNvPr id="7" name="Прямоугольник 6">
            <a:extLst>
              <a:ext uri="{FF2B5EF4-FFF2-40B4-BE49-F238E27FC236}">
                <a16:creationId xmlns:a16="http://schemas.microsoft.com/office/drawing/2014/main" id="{325144FB-D974-465B-A75F-6CBD9E18CB42}"/>
              </a:ext>
            </a:extLst>
          </p:cNvPr>
          <p:cNvSpPr/>
          <p:nvPr/>
        </p:nvSpPr>
        <p:spPr>
          <a:xfrm>
            <a:off x="360947" y="3870837"/>
            <a:ext cx="6232358" cy="107722"/>
          </a:xfrm>
          <a:prstGeom prst="rect">
            <a:avLst/>
          </a:prstGeom>
        </p:spPr>
        <p:txBody>
          <a:bodyPr wrap="square">
            <a:spAutoFit/>
          </a:bodyPr>
          <a:lstStyle/>
          <a:p>
            <a:r>
              <a:rPr lang="kk-KZ" sz="100" dirty="0"/>
              <a:t>Марк Цукерберг (Марк Эллиот Цукерберг, мамырдың 14, 1984 жыл) — АҚШ бағдарламаушысы, </a:t>
            </a:r>
            <a:r>
              <a:rPr lang="en-US" sz="100" dirty="0"/>
              <a:t>Facebook </a:t>
            </a:r>
            <a:r>
              <a:rPr lang="kk-KZ" sz="100" dirty="0"/>
              <a:t>әлеуметтік желісінің негізін қалаушы, және соның басқару кеңесінің төрағасы, филантроп. 2011 жылға сәйкес оның жеке қаражаты $17.5 миллиард деп есептеледі.[4] </a:t>
            </a:r>
            <a:r>
              <a:rPr lang="en-US" sz="100" dirty="0"/>
              <a:t>Facebook </a:t>
            </a:r>
            <a:r>
              <a:rPr lang="kk-KZ" sz="100" dirty="0"/>
              <a:t>негізін 2004 жылы Гарвард университетінің студенті Марк Цукерберг қалаған болатын. «</a:t>
            </a:r>
            <a:r>
              <a:rPr lang="en-US" sz="100" dirty="0"/>
              <a:t>Time» </a:t>
            </a:r>
            <a:r>
              <a:rPr lang="kk-KZ" sz="100" dirty="0"/>
              <a:t>журналы аталған желінің негізін қалаушы сол кездегі 26 жастағы Марк Цукербергті «Жыл адамы - 2010» атағымен марапаттады.</a:t>
            </a:r>
            <a:endParaRPr lang="ru-KZ" sz="100" dirty="0"/>
          </a:p>
        </p:txBody>
      </p:sp>
    </p:spTree>
    <p:extLst>
      <p:ext uri="{BB962C8B-B14F-4D97-AF65-F5344CB8AC3E}">
        <p14:creationId xmlns:p14="http://schemas.microsoft.com/office/powerpoint/2010/main" val="95802058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barn(inVertical)">
                                      <p:cBhvr>
                                        <p:cTn id="12" dur="500"/>
                                        <p:tgtEl>
                                          <p:spTgt spid="2">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animEffect transition="in" filter="barn(inVertical)">
                                      <p:cBhvr>
                                        <p:cTn id="15" dur="500"/>
                                        <p:tgtEl>
                                          <p:spTgt spid="2">
                                            <p:txEl>
                                              <p:pRg st="1" end="1"/>
                                            </p:txEl>
                                          </p:spTgt>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par>
                                <p:cTn id="20" presetID="16" presetClass="entr" presetSubtype="21"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arn(inVertical)">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43048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80010"/>
            <a:ext cx="3779912" cy="5199241"/>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4030133" y="1773453"/>
            <a:ext cx="5113867" cy="707886"/>
          </a:xfrm>
          <a:prstGeom prst="rect">
            <a:avLst/>
          </a:prstGeom>
          <a:noFill/>
        </p:spPr>
        <p:txBody>
          <a:bodyPr wrap="square" rtlCol="0">
            <a:spAutoFit/>
          </a:bodyPr>
          <a:lstStyle/>
          <a:p>
            <a:r>
              <a:rPr lang="kk-KZ" altLang="zh-CN" sz="4000" b="1" dirty="0">
                <a:latin typeface="Times New Roman" panose="02020603050405020304" pitchFamily="18" charset="0"/>
                <a:ea typeface="方正兰亭细黑_GBK" pitchFamily="2" charset="-122"/>
                <a:cs typeface="Times New Roman" panose="02020603050405020304" pitchFamily="18" charset="0"/>
              </a:rPr>
              <a:t>Жүйе маңыздылығы</a:t>
            </a:r>
            <a:endParaRPr lang="zh-CN" altLang="en-US" sz="4000" b="1" dirty="0">
              <a:latin typeface="Times New Roman" panose="02020603050405020304" pitchFamily="18" charset="0"/>
              <a:ea typeface="方正兰亭细黑_GBK" pitchFamily="2" charset="-122"/>
              <a:cs typeface="Times New Roman" panose="02020603050405020304" pitchFamily="18" charset="0"/>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KSO_Shape"/>
            <p:cNvSpPr>
              <a:spLocks/>
            </p:cNvSpPr>
            <p:nvPr/>
          </p:nvSpPr>
          <p:spPr bwMode="auto">
            <a:xfrm>
              <a:off x="2569626" y="1834674"/>
              <a:ext cx="687417" cy="585444"/>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itchFamily="34" charset="-122"/>
              </a:endParaRPr>
            </a:p>
          </p:txBody>
        </p:sp>
      </p:grpSp>
    </p:spTree>
    <p:extLst>
      <p:ext uri="{BB962C8B-B14F-4D97-AF65-F5344CB8AC3E}">
        <p14:creationId xmlns:p14="http://schemas.microsoft.com/office/powerpoint/2010/main" val="226555172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p:tgtEl>
                                          <p:spTgt spid="17"/>
                                        </p:tgtEl>
                                        <p:attrNameLst>
                                          <p:attrName>ppt_x</p:attrName>
                                        </p:attrNameLst>
                                      </p:cBhvr>
                                      <p:tavLst>
                                        <p:tav tm="0">
                                          <p:val>
                                            <p:strVal val="#ppt_x+#ppt_w*1.125000"/>
                                          </p:val>
                                        </p:tav>
                                        <p:tav tm="100000">
                                          <p:val>
                                            <p:strVal val="#ppt_x"/>
                                          </p:val>
                                        </p:tav>
                                      </p:tavLst>
                                    </p:anim>
                                    <p:animEffect transition="in" filter="wipe(left)">
                                      <p:cBhvr>
                                        <p:cTn id="8" dur="500"/>
                                        <p:tgtEl>
                                          <p:spTgt spid="17"/>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1747814" y="846409"/>
            <a:ext cx="1870428" cy="1870428"/>
            <a:chOff x="304800" y="673100"/>
            <a:chExt cx="4000500" cy="4000500"/>
          </a:xfrm>
          <a:effectLst>
            <a:outerShdw blurRad="444500" dist="254000" dir="8100000" algn="tr" rotWithShape="0">
              <a:prstClr val="black">
                <a:alpha val="50000"/>
              </a:prstClr>
            </a:outerShdw>
          </a:effectLst>
        </p:grpSpPr>
        <p:sp>
          <p:nvSpPr>
            <p:cNvPr id="38" name="同心圆 3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椭圆 3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椭圆 39"/>
          <p:cNvSpPr/>
          <p:nvPr/>
        </p:nvSpPr>
        <p:spPr>
          <a:xfrm>
            <a:off x="1021197" y="3291201"/>
            <a:ext cx="677676" cy="677676"/>
          </a:xfrm>
          <a:prstGeom prst="ellipse">
            <a:avLst/>
          </a:prstGeom>
          <a:solidFill>
            <a:srgbClr val="1A3F6C"/>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898898" y="507680"/>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4870435" y="2666867"/>
            <a:ext cx="301060" cy="301060"/>
            <a:chOff x="304800" y="673100"/>
            <a:chExt cx="4000500" cy="4000500"/>
          </a:xfrm>
          <a:effectLst>
            <a:outerShdw blurRad="381000" dist="152400" dir="8100000" algn="tr" rotWithShape="0">
              <a:prstClr val="black">
                <a:alpha val="7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椭圆 6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64"/>
          <p:cNvGrpSpPr/>
          <p:nvPr/>
        </p:nvGrpSpPr>
        <p:grpSpPr>
          <a:xfrm>
            <a:off x="5339712" y="1315977"/>
            <a:ext cx="623903" cy="623903"/>
            <a:chOff x="304800" y="673100"/>
            <a:chExt cx="4000500" cy="4000500"/>
          </a:xfrm>
          <a:effectLst>
            <a:outerShdw blurRad="317500" dist="190500" dir="8100000" algn="tr" rotWithShape="0">
              <a:prstClr val="black">
                <a:alpha val="50000"/>
              </a:prstClr>
            </a:outerShdw>
          </a:effectLst>
        </p:grpSpPr>
        <p:sp>
          <p:nvSpPr>
            <p:cNvPr id="66" name="同心圆 6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8" name="椭圆 6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2680939" y="3364863"/>
            <a:ext cx="219777" cy="219777"/>
            <a:chOff x="304800" y="673100"/>
            <a:chExt cx="4000500" cy="4000500"/>
          </a:xfrm>
          <a:effectLst>
            <a:outerShdw blurRad="381000" dist="152400" dir="8100000" algn="tr" rotWithShape="0">
              <a:prstClr val="black">
                <a:alpha val="70000"/>
              </a:prstClr>
            </a:outerShdw>
          </a:effectLst>
        </p:grpSpPr>
        <p:sp>
          <p:nvSpPr>
            <p:cNvPr id="70" name="同心圆 6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椭圆 70"/>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2" name="组合 71"/>
          <p:cNvGrpSpPr/>
          <p:nvPr/>
        </p:nvGrpSpPr>
        <p:grpSpPr>
          <a:xfrm>
            <a:off x="432219" y="4349008"/>
            <a:ext cx="287919" cy="287919"/>
            <a:chOff x="304800" y="673100"/>
            <a:chExt cx="4000500" cy="4000500"/>
          </a:xfrm>
          <a:effectLst>
            <a:outerShdw blurRad="381000" dist="152400" dir="8100000" algn="tr" rotWithShape="0">
              <a:prstClr val="black">
                <a:alpha val="70000"/>
              </a:prstClr>
            </a:outerShdw>
          </a:effectLst>
        </p:grpSpPr>
        <p:sp>
          <p:nvSpPr>
            <p:cNvPr id="73" name="同心圆 7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椭圆 7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5" name="椭圆 74"/>
          <p:cNvSpPr/>
          <p:nvPr/>
        </p:nvSpPr>
        <p:spPr>
          <a:xfrm>
            <a:off x="4534785" y="1054817"/>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4549298" y="4510926"/>
            <a:ext cx="137389" cy="137389"/>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7" name="组合 76"/>
          <p:cNvGrpSpPr/>
          <p:nvPr/>
        </p:nvGrpSpPr>
        <p:grpSpPr>
          <a:xfrm>
            <a:off x="3568901" y="3123469"/>
            <a:ext cx="824609" cy="824609"/>
            <a:chOff x="304800" y="673100"/>
            <a:chExt cx="4000500" cy="4000500"/>
          </a:xfrm>
          <a:effectLst>
            <a:outerShdw blurRad="317500" dist="190500" dir="8100000" algn="tr" rotWithShape="0">
              <a:prstClr val="black">
                <a:alpha val="50000"/>
              </a:prstClr>
            </a:outerShdw>
          </a:effectLst>
        </p:grpSpPr>
        <p:sp>
          <p:nvSpPr>
            <p:cNvPr id="78" name="同心圆 7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椭圆 7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1" name="TextBox 80"/>
          <p:cNvSpPr txBox="1"/>
          <p:nvPr/>
        </p:nvSpPr>
        <p:spPr>
          <a:xfrm>
            <a:off x="1885522" y="1556658"/>
            <a:ext cx="1630575" cy="492443"/>
          </a:xfrm>
          <a:prstGeom prst="rect">
            <a:avLst/>
          </a:prstGeom>
          <a:noFill/>
          <a:effectLst/>
        </p:spPr>
        <p:txBody>
          <a:bodyPr wrap="none" rtlCol="0">
            <a:spAutoFit/>
          </a:bodyPr>
          <a:lstStyle/>
          <a:p>
            <a:r>
              <a:rPr lang="en-US" altLang="zh-CN" sz="2600" b="1" dirty="0">
                <a:solidFill>
                  <a:srgbClr val="C00000"/>
                </a:solidFill>
                <a:latin typeface="微软雅黑" pitchFamily="34" charset="-122"/>
                <a:ea typeface="造字工房俊雅锐宋体验版常规体" pitchFamily="50" charset="-122"/>
              </a:rPr>
              <a:t>THANKS</a:t>
            </a:r>
            <a:endParaRPr lang="zh-CN" altLang="en-US" sz="2600" b="1" dirty="0">
              <a:solidFill>
                <a:srgbClr val="C00000"/>
              </a:solidFill>
              <a:latin typeface="微软雅黑" pitchFamily="34" charset="-122"/>
              <a:ea typeface="造字工房俊雅锐宋体验版常规体" pitchFamily="50" charset="-122"/>
            </a:endParaRPr>
          </a:p>
        </p:txBody>
      </p:sp>
      <p:sp>
        <p:nvSpPr>
          <p:cNvPr id="83" name="TextBox 82"/>
          <p:cNvSpPr txBox="1"/>
          <p:nvPr/>
        </p:nvSpPr>
        <p:spPr>
          <a:xfrm>
            <a:off x="3981205" y="3410514"/>
            <a:ext cx="4967708" cy="923330"/>
          </a:xfrm>
          <a:prstGeom prst="rect">
            <a:avLst/>
          </a:prstGeom>
          <a:noFill/>
        </p:spPr>
        <p:txBody>
          <a:bodyPr wrap="square" rtlCol="0">
            <a:spAutoFit/>
          </a:bodyPr>
          <a:lstStyle/>
          <a:p>
            <a:pPr algn="ctr"/>
            <a:r>
              <a:rPr lang="kk-KZ" altLang="zh-CN" dirty="0">
                <a:latin typeface="Times New Roman" panose="02020603050405020304" pitchFamily="18" charset="0"/>
                <a:ea typeface="微软雅黑" pitchFamily="34" charset="-122"/>
                <a:cs typeface="Times New Roman" panose="02020603050405020304" pitchFamily="18" charset="0"/>
              </a:rPr>
              <a:t>Презентация жасағандар:</a:t>
            </a:r>
          </a:p>
          <a:p>
            <a:pPr algn="ctr"/>
            <a:r>
              <a:rPr lang="en-US" altLang="zh-CN" dirty="0" err="1">
                <a:latin typeface="Times New Roman" panose="02020603050405020304" pitchFamily="18" charset="0"/>
                <a:ea typeface="微软雅黑" pitchFamily="34" charset="-122"/>
                <a:cs typeface="Times New Roman" panose="02020603050405020304" pitchFamily="18" charset="0"/>
              </a:rPr>
              <a:t>AzatAI_Team</a:t>
            </a:r>
            <a:endParaRPr lang="kk-KZ" altLang="zh-CN" dirty="0">
              <a:latin typeface="Times New Roman" panose="02020603050405020304" pitchFamily="18" charset="0"/>
              <a:ea typeface="微软雅黑" pitchFamily="34" charset="-122"/>
              <a:cs typeface="Times New Roman" panose="02020603050405020304" pitchFamily="18" charset="0"/>
            </a:endParaRPr>
          </a:p>
          <a:p>
            <a:pPr algn="ctr"/>
            <a:r>
              <a:rPr lang="en-US" altLang="zh-CN" dirty="0">
                <a:latin typeface="Times New Roman" panose="02020603050405020304" pitchFamily="18" charset="0"/>
                <a:ea typeface="微软雅黑" pitchFamily="34" charset="-122"/>
                <a:cs typeface="Times New Roman" panose="02020603050405020304" pitchFamily="18" charset="0"/>
                <a:hlinkClick r:id="rId4"/>
              </a:rPr>
              <a:t>info@azat.ai</a:t>
            </a:r>
            <a:r>
              <a:rPr lang="zh-CN" altLang="en-US" dirty="0">
                <a:latin typeface="Times New Roman" panose="02020603050405020304" pitchFamily="18" charset="0"/>
                <a:ea typeface="微软雅黑" pitchFamily="34" charset="-122"/>
                <a:cs typeface="Times New Roman" panose="02020603050405020304" pitchFamily="18" charset="0"/>
              </a:rPr>
              <a:t> </a:t>
            </a:r>
            <a:r>
              <a:rPr lang="en-US" altLang="zh-CN" dirty="0">
                <a:latin typeface="Times New Roman" panose="02020603050405020304" pitchFamily="18" charset="0"/>
                <a:ea typeface="微软雅黑" pitchFamily="34" charset="-122"/>
                <a:cs typeface="Times New Roman" panose="02020603050405020304" pitchFamily="18" charset="0"/>
              </a:rPr>
              <a:t>|</a:t>
            </a:r>
            <a:r>
              <a:rPr lang="zh-CN" altLang="en-US" dirty="0">
                <a:latin typeface="Times New Roman" panose="02020603050405020304" pitchFamily="18" charset="0"/>
                <a:ea typeface="微软雅黑" pitchFamily="34" charset="-122"/>
                <a:cs typeface="Times New Roman" panose="02020603050405020304" pitchFamily="18" charset="0"/>
              </a:rPr>
              <a:t> </a:t>
            </a:r>
            <a:r>
              <a:rPr lang="en-US" altLang="zh-CN" dirty="0">
                <a:latin typeface="Times New Roman" panose="02020603050405020304" pitchFamily="18" charset="0"/>
                <a:ea typeface="微软雅黑" pitchFamily="34" charset="-122"/>
                <a:cs typeface="Times New Roman" panose="02020603050405020304" pitchFamily="18" charset="0"/>
                <a:hlinkClick r:id="rId5"/>
              </a:rPr>
              <a:t>https://azat.ai</a:t>
            </a:r>
            <a:endParaRPr lang="en-US" altLang="zh-CN" dirty="0">
              <a:latin typeface="Times New Roman" panose="02020603050405020304" pitchFamily="18" charset="0"/>
              <a:ea typeface="微软雅黑" pitchFamily="34" charset="-122"/>
              <a:cs typeface="Times New Roman" panose="02020603050405020304" pitchFamily="18" charset="0"/>
            </a:endParaRPr>
          </a:p>
        </p:txBody>
      </p:sp>
      <p:sp>
        <p:nvSpPr>
          <p:cNvPr id="27" name="TextBox 26"/>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spTree>
    <p:custDataLst>
      <p:tags r:id="rId1"/>
    </p:custDataLst>
    <p:extLst>
      <p:ext uri="{BB962C8B-B14F-4D97-AF65-F5344CB8AC3E}">
        <p14:creationId xmlns:p14="http://schemas.microsoft.com/office/powerpoint/2010/main" val="215816028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400"/>
                                  </p:stCondLst>
                                  <p:childTnLst>
                                    <p:set>
                                      <p:cBhvr>
                                        <p:cTn id="6" dur="1" fill="hold">
                                          <p:stCondLst>
                                            <p:cond delay="0"/>
                                          </p:stCondLst>
                                        </p:cTn>
                                        <p:tgtEl>
                                          <p:spTgt spid="33"/>
                                        </p:tgtEl>
                                        <p:attrNameLst>
                                          <p:attrName>style.visibility</p:attrName>
                                        </p:attrNameLst>
                                      </p:cBhvr>
                                      <p:to>
                                        <p:strVal val="visible"/>
                                      </p:to>
                                    </p:set>
                                  </p:childTnLst>
                                </p:cTn>
                              </p:par>
                              <p:par>
                                <p:cTn id="7" presetID="53" presetClass="entr" presetSubtype="16" fill="hold" nodeType="withEffect">
                                  <p:stCondLst>
                                    <p:cond delay="400"/>
                                  </p:stCondLst>
                                  <p:childTnLst>
                                    <p:set>
                                      <p:cBhvr>
                                        <p:cTn id="8" dur="1" fill="hold">
                                          <p:stCondLst>
                                            <p:cond delay="0"/>
                                          </p:stCondLst>
                                        </p:cTn>
                                        <p:tgtEl>
                                          <p:spTgt spid="33"/>
                                        </p:tgtEl>
                                        <p:attrNameLst>
                                          <p:attrName>style.visibility</p:attrName>
                                        </p:attrNameLst>
                                      </p:cBhvr>
                                      <p:to>
                                        <p:strVal val="visible"/>
                                      </p:to>
                                    </p:set>
                                    <p:anim calcmode="lin" valueType="num">
                                      <p:cBhvr>
                                        <p:cTn id="9" dur="1000" fill="hold"/>
                                        <p:tgtEl>
                                          <p:spTgt spid="33"/>
                                        </p:tgtEl>
                                        <p:attrNameLst>
                                          <p:attrName>ppt_w</p:attrName>
                                        </p:attrNameLst>
                                      </p:cBhvr>
                                      <p:tavLst>
                                        <p:tav tm="0">
                                          <p:val>
                                            <p:fltVal val="0"/>
                                          </p:val>
                                        </p:tav>
                                        <p:tav tm="100000">
                                          <p:val>
                                            <p:strVal val="#ppt_w"/>
                                          </p:val>
                                        </p:tav>
                                      </p:tavLst>
                                    </p:anim>
                                    <p:anim calcmode="lin" valueType="num">
                                      <p:cBhvr>
                                        <p:cTn id="10" dur="1000" fill="hold"/>
                                        <p:tgtEl>
                                          <p:spTgt spid="33"/>
                                        </p:tgtEl>
                                        <p:attrNameLst>
                                          <p:attrName>ppt_h</p:attrName>
                                        </p:attrNameLst>
                                      </p:cBhvr>
                                      <p:tavLst>
                                        <p:tav tm="0">
                                          <p:val>
                                            <p:fltVal val="0"/>
                                          </p:val>
                                        </p:tav>
                                        <p:tav tm="100000">
                                          <p:val>
                                            <p:strVal val="#ppt_h"/>
                                          </p:val>
                                        </p:tav>
                                      </p:tavLst>
                                    </p:anim>
                                    <p:animEffect transition="in" filter="fade">
                                      <p:cBhvr>
                                        <p:cTn id="11" dur="1000"/>
                                        <p:tgtEl>
                                          <p:spTgt spid="33"/>
                                        </p:tgtEl>
                                      </p:cBhvr>
                                    </p:animEffect>
                                  </p:childTnLst>
                                </p:cTn>
                              </p:par>
                              <p:par>
                                <p:cTn id="12" presetID="64" presetClass="path" presetSubtype="0" fill="hold" nodeType="withEffect">
                                  <p:stCondLst>
                                    <p:cond delay="400"/>
                                  </p:stCondLst>
                                  <p:childTnLst>
                                    <p:animMotion origin="layout" path="M -4.72222E-6 -4.68026E-6 L 0.38872 0.84338 " pathEditMode="relative" rAng="0" ptsTypes="AA">
                                      <p:cBhvr>
                                        <p:cTn id="13" dur="1000" spd="-100000" fill="hold"/>
                                        <p:tgtEl>
                                          <p:spTgt spid="33"/>
                                        </p:tgtEl>
                                        <p:attrNameLst>
                                          <p:attrName>ppt_x</p:attrName>
                                          <p:attrName>ppt_y</p:attrName>
                                        </p:attrNameLst>
                                      </p:cBhvr>
                                      <p:rCtr x="19427" y="42169"/>
                                    </p:animMotion>
                                  </p:childTnLst>
                                </p:cTn>
                              </p:par>
                              <p:par>
                                <p:cTn id="14" presetID="1" presetClass="entr" presetSubtype="0" fill="hold" grpId="0" nodeType="withEffect">
                                  <p:stCondLst>
                                    <p:cond delay="300"/>
                                  </p:stCondLst>
                                  <p:childTnLst>
                                    <p:set>
                                      <p:cBhvr>
                                        <p:cTn id="15" dur="1" fill="hold">
                                          <p:stCondLst>
                                            <p:cond delay="0"/>
                                          </p:stCondLst>
                                        </p:cTn>
                                        <p:tgtEl>
                                          <p:spTgt spid="41"/>
                                        </p:tgtEl>
                                        <p:attrNameLst>
                                          <p:attrName>style.visibility</p:attrName>
                                        </p:attrNameLst>
                                      </p:cBhvr>
                                      <p:to>
                                        <p:strVal val="visible"/>
                                      </p:to>
                                    </p:set>
                                  </p:childTnLst>
                                </p:cTn>
                              </p:par>
                              <p:par>
                                <p:cTn id="16" presetID="53" presetClass="entr" presetSubtype="16" fill="hold" grpId="1" nodeType="withEffect">
                                  <p:stCondLst>
                                    <p:cond delay="300"/>
                                  </p:stCondLst>
                                  <p:childTnLst>
                                    <p:set>
                                      <p:cBhvr>
                                        <p:cTn id="17" dur="1" fill="hold">
                                          <p:stCondLst>
                                            <p:cond delay="0"/>
                                          </p:stCondLst>
                                        </p:cTn>
                                        <p:tgtEl>
                                          <p:spTgt spid="41"/>
                                        </p:tgtEl>
                                        <p:attrNameLst>
                                          <p:attrName>style.visibility</p:attrName>
                                        </p:attrNameLst>
                                      </p:cBhvr>
                                      <p:to>
                                        <p:strVal val="visible"/>
                                      </p:to>
                                    </p:set>
                                    <p:anim calcmode="lin" valueType="num">
                                      <p:cBhvr>
                                        <p:cTn id="18" dur="1000" fill="hold"/>
                                        <p:tgtEl>
                                          <p:spTgt spid="41"/>
                                        </p:tgtEl>
                                        <p:attrNameLst>
                                          <p:attrName>ppt_w</p:attrName>
                                        </p:attrNameLst>
                                      </p:cBhvr>
                                      <p:tavLst>
                                        <p:tav tm="0">
                                          <p:val>
                                            <p:fltVal val="0"/>
                                          </p:val>
                                        </p:tav>
                                        <p:tav tm="100000">
                                          <p:val>
                                            <p:strVal val="#ppt_w"/>
                                          </p:val>
                                        </p:tav>
                                      </p:tavLst>
                                    </p:anim>
                                    <p:anim calcmode="lin" valueType="num">
                                      <p:cBhvr>
                                        <p:cTn id="19" dur="1000" fill="hold"/>
                                        <p:tgtEl>
                                          <p:spTgt spid="41"/>
                                        </p:tgtEl>
                                        <p:attrNameLst>
                                          <p:attrName>ppt_h</p:attrName>
                                        </p:attrNameLst>
                                      </p:cBhvr>
                                      <p:tavLst>
                                        <p:tav tm="0">
                                          <p:val>
                                            <p:fltVal val="0"/>
                                          </p:val>
                                        </p:tav>
                                        <p:tav tm="100000">
                                          <p:val>
                                            <p:strVal val="#ppt_h"/>
                                          </p:val>
                                        </p:tav>
                                      </p:tavLst>
                                    </p:anim>
                                    <p:animEffect transition="in" filter="fade">
                                      <p:cBhvr>
                                        <p:cTn id="20" dur="1000"/>
                                        <p:tgtEl>
                                          <p:spTgt spid="41"/>
                                        </p:tgtEl>
                                      </p:cBhvr>
                                    </p:animEffect>
                                  </p:childTnLst>
                                </p:cTn>
                              </p:par>
                              <p:par>
                                <p:cTn id="21" presetID="64" presetClass="path" presetSubtype="0" fill="hold" grpId="2" nodeType="withEffect">
                                  <p:stCondLst>
                                    <p:cond delay="300"/>
                                  </p:stCondLst>
                                  <p:childTnLst>
                                    <p:animMotion origin="layout" path="M 2.77778E-6 2.422E-6 L 0.39375 -0.33797 " pathEditMode="relative" rAng="0" ptsTypes="AA">
                                      <p:cBhvr>
                                        <p:cTn id="22" dur="1000" spd="-100000" fill="hold"/>
                                        <p:tgtEl>
                                          <p:spTgt spid="41"/>
                                        </p:tgtEl>
                                        <p:attrNameLst>
                                          <p:attrName>ppt_x</p:attrName>
                                          <p:attrName>ppt_y</p:attrName>
                                        </p:attrNameLst>
                                      </p:cBhvr>
                                      <p:rCtr x="19688" y="-16898"/>
                                    </p:animMotion>
                                  </p:childTnLst>
                                </p:cTn>
                              </p:par>
                              <p:par>
                                <p:cTn id="23" presetID="1" presetClass="entr" presetSubtype="0" fill="hold" nodeType="withEffect">
                                  <p:stCondLst>
                                    <p:cond delay="300"/>
                                  </p:stCondLst>
                                  <p:childTnLst>
                                    <p:set>
                                      <p:cBhvr>
                                        <p:cTn id="24" dur="1" fill="hold">
                                          <p:stCondLst>
                                            <p:cond delay="0"/>
                                          </p:stCondLst>
                                        </p:cTn>
                                        <p:tgtEl>
                                          <p:spTgt spid="42"/>
                                        </p:tgtEl>
                                        <p:attrNameLst>
                                          <p:attrName>style.visibility</p:attrName>
                                        </p:attrNameLst>
                                      </p:cBhvr>
                                      <p:to>
                                        <p:strVal val="visible"/>
                                      </p:to>
                                    </p:set>
                                  </p:childTnLst>
                                </p:cTn>
                              </p:par>
                              <p:par>
                                <p:cTn id="25" presetID="53" presetClass="entr" presetSubtype="16" fill="hold" nodeType="withEffect">
                                  <p:stCondLst>
                                    <p:cond delay="300"/>
                                  </p:stCondLst>
                                  <p:childTnLst>
                                    <p:set>
                                      <p:cBhvr>
                                        <p:cTn id="26" dur="1" fill="hold">
                                          <p:stCondLst>
                                            <p:cond delay="0"/>
                                          </p:stCondLst>
                                        </p:cTn>
                                        <p:tgtEl>
                                          <p:spTgt spid="42"/>
                                        </p:tgtEl>
                                        <p:attrNameLst>
                                          <p:attrName>style.visibility</p:attrName>
                                        </p:attrNameLst>
                                      </p:cBhvr>
                                      <p:to>
                                        <p:strVal val="visible"/>
                                      </p:to>
                                    </p:set>
                                    <p:anim calcmode="lin" valueType="num">
                                      <p:cBhvr>
                                        <p:cTn id="27" dur="1000" fill="hold"/>
                                        <p:tgtEl>
                                          <p:spTgt spid="42"/>
                                        </p:tgtEl>
                                        <p:attrNameLst>
                                          <p:attrName>ppt_w</p:attrName>
                                        </p:attrNameLst>
                                      </p:cBhvr>
                                      <p:tavLst>
                                        <p:tav tm="0">
                                          <p:val>
                                            <p:fltVal val="0"/>
                                          </p:val>
                                        </p:tav>
                                        <p:tav tm="100000">
                                          <p:val>
                                            <p:strVal val="#ppt_w"/>
                                          </p:val>
                                        </p:tav>
                                      </p:tavLst>
                                    </p:anim>
                                    <p:anim calcmode="lin" valueType="num">
                                      <p:cBhvr>
                                        <p:cTn id="28" dur="1000" fill="hold"/>
                                        <p:tgtEl>
                                          <p:spTgt spid="42"/>
                                        </p:tgtEl>
                                        <p:attrNameLst>
                                          <p:attrName>ppt_h</p:attrName>
                                        </p:attrNameLst>
                                      </p:cBhvr>
                                      <p:tavLst>
                                        <p:tav tm="0">
                                          <p:val>
                                            <p:fltVal val="0"/>
                                          </p:val>
                                        </p:tav>
                                        <p:tav tm="100000">
                                          <p:val>
                                            <p:strVal val="#ppt_h"/>
                                          </p:val>
                                        </p:tav>
                                      </p:tavLst>
                                    </p:anim>
                                    <p:animEffect transition="in" filter="fade">
                                      <p:cBhvr>
                                        <p:cTn id="29" dur="1000"/>
                                        <p:tgtEl>
                                          <p:spTgt spid="42"/>
                                        </p:tgtEl>
                                      </p:cBhvr>
                                    </p:animEffect>
                                  </p:childTnLst>
                                </p:cTn>
                              </p:par>
                              <p:par>
                                <p:cTn id="30" presetID="64" presetClass="path" presetSubtype="0" fill="hold" nodeType="withEffect">
                                  <p:stCondLst>
                                    <p:cond delay="300"/>
                                  </p:stCondLst>
                                  <p:childTnLst>
                                    <p:animMotion origin="layout" path="M -5.55556E-7 -1.46123E-6 L 0.20451 0.58418 " pathEditMode="relative" rAng="0" ptsTypes="AA">
                                      <p:cBhvr>
                                        <p:cTn id="31" dur="1000" spd="-100000" fill="hold"/>
                                        <p:tgtEl>
                                          <p:spTgt spid="42"/>
                                        </p:tgtEl>
                                        <p:attrNameLst>
                                          <p:attrName>ppt_x</p:attrName>
                                          <p:attrName>ppt_y</p:attrName>
                                        </p:attrNameLst>
                                      </p:cBhvr>
                                      <p:rCtr x="10226" y="29194"/>
                                    </p:animMotion>
                                  </p:childTnLst>
                                </p:cTn>
                              </p:par>
                              <p:par>
                                <p:cTn id="32" presetID="1" presetClass="entr" presetSubtype="0"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childTnLst>
                                </p:cTn>
                              </p:par>
                              <p:par>
                                <p:cTn id="34" presetID="53" presetClass="entr" presetSubtype="16" fill="hold" nodeType="withEffect">
                                  <p:stCondLst>
                                    <p:cond delay="0"/>
                                  </p:stCondLst>
                                  <p:childTnLst>
                                    <p:set>
                                      <p:cBhvr>
                                        <p:cTn id="35" dur="1" fill="hold">
                                          <p:stCondLst>
                                            <p:cond delay="0"/>
                                          </p:stCondLst>
                                        </p:cTn>
                                        <p:tgtEl>
                                          <p:spTgt spid="65"/>
                                        </p:tgtEl>
                                        <p:attrNameLst>
                                          <p:attrName>style.visibility</p:attrName>
                                        </p:attrNameLst>
                                      </p:cBhvr>
                                      <p:to>
                                        <p:strVal val="visible"/>
                                      </p:to>
                                    </p:set>
                                    <p:anim calcmode="lin" valueType="num">
                                      <p:cBhvr>
                                        <p:cTn id="36" dur="1000" fill="hold"/>
                                        <p:tgtEl>
                                          <p:spTgt spid="65"/>
                                        </p:tgtEl>
                                        <p:attrNameLst>
                                          <p:attrName>ppt_w</p:attrName>
                                        </p:attrNameLst>
                                      </p:cBhvr>
                                      <p:tavLst>
                                        <p:tav tm="0">
                                          <p:val>
                                            <p:fltVal val="0"/>
                                          </p:val>
                                        </p:tav>
                                        <p:tav tm="100000">
                                          <p:val>
                                            <p:strVal val="#ppt_w"/>
                                          </p:val>
                                        </p:tav>
                                      </p:tavLst>
                                    </p:anim>
                                    <p:anim calcmode="lin" valueType="num">
                                      <p:cBhvr>
                                        <p:cTn id="37" dur="1000" fill="hold"/>
                                        <p:tgtEl>
                                          <p:spTgt spid="65"/>
                                        </p:tgtEl>
                                        <p:attrNameLst>
                                          <p:attrName>ppt_h</p:attrName>
                                        </p:attrNameLst>
                                      </p:cBhvr>
                                      <p:tavLst>
                                        <p:tav tm="0">
                                          <p:val>
                                            <p:fltVal val="0"/>
                                          </p:val>
                                        </p:tav>
                                        <p:tav tm="100000">
                                          <p:val>
                                            <p:strVal val="#ppt_h"/>
                                          </p:val>
                                        </p:tav>
                                      </p:tavLst>
                                    </p:anim>
                                    <p:animEffect transition="in" filter="fade">
                                      <p:cBhvr>
                                        <p:cTn id="38" dur="1000"/>
                                        <p:tgtEl>
                                          <p:spTgt spid="65"/>
                                        </p:tgtEl>
                                      </p:cBhvr>
                                    </p:animEffect>
                                  </p:childTnLst>
                                </p:cTn>
                              </p:par>
                              <p:par>
                                <p:cTn id="39" presetID="64" presetClass="path" presetSubtype="0" fill="hold" nodeType="withEffect">
                                  <p:stCondLst>
                                    <p:cond delay="0"/>
                                  </p:stCondLst>
                                  <p:childTnLst>
                                    <p:animMotion origin="layout" path="M -5.55556E-7 -3.28699E-6 L -0.52465 -0.50942 " pathEditMode="relative" rAng="0" ptsTypes="AA">
                                      <p:cBhvr>
                                        <p:cTn id="40" dur="1000" spd="-100000" fill="hold"/>
                                        <p:tgtEl>
                                          <p:spTgt spid="65"/>
                                        </p:tgtEl>
                                        <p:attrNameLst>
                                          <p:attrName>ppt_x</p:attrName>
                                          <p:attrName>ppt_y</p:attrName>
                                        </p:attrNameLst>
                                      </p:cBhvr>
                                      <p:rCtr x="-26233" y="-25487"/>
                                    </p:animMotion>
                                  </p:childTnLst>
                                </p:cTn>
                              </p:par>
                              <p:par>
                                <p:cTn id="41" presetID="1" presetClass="entr" presetSubtype="0" fill="hold" grpId="0" nodeType="withEffect">
                                  <p:stCondLst>
                                    <p:cond delay="200"/>
                                  </p:stCondLst>
                                  <p:childTnLst>
                                    <p:set>
                                      <p:cBhvr>
                                        <p:cTn id="42" dur="1" fill="hold">
                                          <p:stCondLst>
                                            <p:cond delay="0"/>
                                          </p:stCondLst>
                                        </p:cTn>
                                        <p:tgtEl>
                                          <p:spTgt spid="75"/>
                                        </p:tgtEl>
                                        <p:attrNameLst>
                                          <p:attrName>style.visibility</p:attrName>
                                        </p:attrNameLst>
                                      </p:cBhvr>
                                      <p:to>
                                        <p:strVal val="visible"/>
                                      </p:to>
                                    </p:set>
                                  </p:childTnLst>
                                </p:cTn>
                              </p:par>
                              <p:par>
                                <p:cTn id="43" presetID="53" presetClass="entr" presetSubtype="16" fill="hold" grpId="1" nodeType="withEffect">
                                  <p:stCondLst>
                                    <p:cond delay="200"/>
                                  </p:stCondLst>
                                  <p:childTnLst>
                                    <p:set>
                                      <p:cBhvr>
                                        <p:cTn id="44" dur="1" fill="hold">
                                          <p:stCondLst>
                                            <p:cond delay="0"/>
                                          </p:stCondLst>
                                        </p:cTn>
                                        <p:tgtEl>
                                          <p:spTgt spid="75"/>
                                        </p:tgtEl>
                                        <p:attrNameLst>
                                          <p:attrName>style.visibility</p:attrName>
                                        </p:attrNameLst>
                                      </p:cBhvr>
                                      <p:to>
                                        <p:strVal val="visible"/>
                                      </p:to>
                                    </p:set>
                                    <p:anim calcmode="lin" valueType="num">
                                      <p:cBhvr>
                                        <p:cTn id="45" dur="1000" fill="hold"/>
                                        <p:tgtEl>
                                          <p:spTgt spid="75"/>
                                        </p:tgtEl>
                                        <p:attrNameLst>
                                          <p:attrName>ppt_w</p:attrName>
                                        </p:attrNameLst>
                                      </p:cBhvr>
                                      <p:tavLst>
                                        <p:tav tm="0">
                                          <p:val>
                                            <p:fltVal val="0"/>
                                          </p:val>
                                        </p:tav>
                                        <p:tav tm="100000">
                                          <p:val>
                                            <p:strVal val="#ppt_w"/>
                                          </p:val>
                                        </p:tav>
                                      </p:tavLst>
                                    </p:anim>
                                    <p:anim calcmode="lin" valueType="num">
                                      <p:cBhvr>
                                        <p:cTn id="46" dur="1000" fill="hold"/>
                                        <p:tgtEl>
                                          <p:spTgt spid="75"/>
                                        </p:tgtEl>
                                        <p:attrNameLst>
                                          <p:attrName>ppt_h</p:attrName>
                                        </p:attrNameLst>
                                      </p:cBhvr>
                                      <p:tavLst>
                                        <p:tav tm="0">
                                          <p:val>
                                            <p:fltVal val="0"/>
                                          </p:val>
                                        </p:tav>
                                        <p:tav tm="100000">
                                          <p:val>
                                            <p:strVal val="#ppt_h"/>
                                          </p:val>
                                        </p:tav>
                                      </p:tavLst>
                                    </p:anim>
                                    <p:animEffect transition="in" filter="fade">
                                      <p:cBhvr>
                                        <p:cTn id="47" dur="1000"/>
                                        <p:tgtEl>
                                          <p:spTgt spid="75"/>
                                        </p:tgtEl>
                                      </p:cBhvr>
                                    </p:animEffect>
                                  </p:childTnLst>
                                </p:cTn>
                              </p:par>
                              <p:par>
                                <p:cTn id="48" presetID="64" presetClass="path" presetSubtype="0" fill="hold" grpId="2" nodeType="withEffect">
                                  <p:stCondLst>
                                    <p:cond delay="200"/>
                                  </p:stCondLst>
                                  <p:childTnLst>
                                    <p:animMotion origin="layout" path="M -2.22222E-6 1.18319E-6 L 0.21702 -0.37071 " pathEditMode="relative" rAng="0" ptsTypes="AA">
                                      <p:cBhvr>
                                        <p:cTn id="49" dur="1000" spd="-100000" fill="hold"/>
                                        <p:tgtEl>
                                          <p:spTgt spid="75"/>
                                        </p:tgtEl>
                                        <p:attrNameLst>
                                          <p:attrName>ppt_x</p:attrName>
                                          <p:attrName>ppt_y</p:attrName>
                                        </p:attrNameLst>
                                      </p:cBhvr>
                                      <p:rCtr x="10851" y="-18536"/>
                                    </p:animMotion>
                                  </p:childTnLst>
                                </p:cTn>
                              </p:par>
                              <p:par>
                                <p:cTn id="50" presetID="1" presetClass="entr" presetSubtype="0" fill="hold" grpId="0" nodeType="withEffect">
                                  <p:stCondLst>
                                    <p:cond delay="400"/>
                                  </p:stCondLst>
                                  <p:childTnLst>
                                    <p:set>
                                      <p:cBhvr>
                                        <p:cTn id="51" dur="1" fill="hold">
                                          <p:stCondLst>
                                            <p:cond delay="0"/>
                                          </p:stCondLst>
                                        </p:cTn>
                                        <p:tgtEl>
                                          <p:spTgt spid="76"/>
                                        </p:tgtEl>
                                        <p:attrNameLst>
                                          <p:attrName>style.visibility</p:attrName>
                                        </p:attrNameLst>
                                      </p:cBhvr>
                                      <p:to>
                                        <p:strVal val="visible"/>
                                      </p:to>
                                    </p:set>
                                  </p:childTnLst>
                                </p:cTn>
                              </p:par>
                              <p:par>
                                <p:cTn id="52" presetID="53" presetClass="entr" presetSubtype="16" fill="hold" grpId="1" nodeType="withEffect">
                                  <p:stCondLst>
                                    <p:cond delay="400"/>
                                  </p:stCondLst>
                                  <p:childTnLst>
                                    <p:set>
                                      <p:cBhvr>
                                        <p:cTn id="53" dur="1" fill="hold">
                                          <p:stCondLst>
                                            <p:cond delay="0"/>
                                          </p:stCondLst>
                                        </p:cTn>
                                        <p:tgtEl>
                                          <p:spTgt spid="76"/>
                                        </p:tgtEl>
                                        <p:attrNameLst>
                                          <p:attrName>style.visibility</p:attrName>
                                        </p:attrNameLst>
                                      </p:cBhvr>
                                      <p:to>
                                        <p:strVal val="visible"/>
                                      </p:to>
                                    </p:set>
                                    <p:anim calcmode="lin" valueType="num">
                                      <p:cBhvr>
                                        <p:cTn id="54" dur="1000" fill="hold"/>
                                        <p:tgtEl>
                                          <p:spTgt spid="76"/>
                                        </p:tgtEl>
                                        <p:attrNameLst>
                                          <p:attrName>ppt_w</p:attrName>
                                        </p:attrNameLst>
                                      </p:cBhvr>
                                      <p:tavLst>
                                        <p:tav tm="0">
                                          <p:val>
                                            <p:fltVal val="0"/>
                                          </p:val>
                                        </p:tav>
                                        <p:tav tm="100000">
                                          <p:val>
                                            <p:strVal val="#ppt_w"/>
                                          </p:val>
                                        </p:tav>
                                      </p:tavLst>
                                    </p:anim>
                                    <p:anim calcmode="lin" valueType="num">
                                      <p:cBhvr>
                                        <p:cTn id="55" dur="1000" fill="hold"/>
                                        <p:tgtEl>
                                          <p:spTgt spid="76"/>
                                        </p:tgtEl>
                                        <p:attrNameLst>
                                          <p:attrName>ppt_h</p:attrName>
                                        </p:attrNameLst>
                                      </p:cBhvr>
                                      <p:tavLst>
                                        <p:tav tm="0">
                                          <p:val>
                                            <p:fltVal val="0"/>
                                          </p:val>
                                        </p:tav>
                                        <p:tav tm="100000">
                                          <p:val>
                                            <p:strVal val="#ppt_h"/>
                                          </p:val>
                                        </p:tav>
                                      </p:tavLst>
                                    </p:anim>
                                    <p:animEffect transition="in" filter="fade">
                                      <p:cBhvr>
                                        <p:cTn id="56" dur="1000"/>
                                        <p:tgtEl>
                                          <p:spTgt spid="76"/>
                                        </p:tgtEl>
                                      </p:cBhvr>
                                    </p:animEffect>
                                  </p:childTnLst>
                                </p:cTn>
                              </p:par>
                              <p:par>
                                <p:cTn id="57" presetID="64" presetClass="path" presetSubtype="0" fill="hold" grpId="2" nodeType="withEffect">
                                  <p:stCondLst>
                                    <p:cond delay="400"/>
                                  </p:stCondLst>
                                  <p:childTnLst>
                                    <p:animMotion origin="layout" path="M 5E-6 2.09762E-6 L -0.18855 -1.11369 " pathEditMode="relative" rAng="0" ptsTypes="AA">
                                      <p:cBhvr>
                                        <p:cTn id="58" dur="1000" spd="-100000" fill="hold"/>
                                        <p:tgtEl>
                                          <p:spTgt spid="76"/>
                                        </p:tgtEl>
                                        <p:attrNameLst>
                                          <p:attrName>ppt_x</p:attrName>
                                          <p:attrName>ppt_y</p:attrName>
                                        </p:attrNameLst>
                                      </p:cBhvr>
                                      <p:rCtr x="-9427" y="-55700"/>
                                    </p:animMotion>
                                  </p:childTnLst>
                                </p:cTn>
                              </p:par>
                              <p:par>
                                <p:cTn id="59" presetID="1" presetClass="entr" presetSubtype="0" fill="hold" grpId="0" nodeType="withEffect">
                                  <p:stCondLst>
                                    <p:cond delay="200"/>
                                  </p:stCondLst>
                                  <p:childTnLst>
                                    <p:set>
                                      <p:cBhvr>
                                        <p:cTn id="60" dur="1" fill="hold">
                                          <p:stCondLst>
                                            <p:cond delay="0"/>
                                          </p:stCondLst>
                                        </p:cTn>
                                        <p:tgtEl>
                                          <p:spTgt spid="40"/>
                                        </p:tgtEl>
                                        <p:attrNameLst>
                                          <p:attrName>style.visibility</p:attrName>
                                        </p:attrNameLst>
                                      </p:cBhvr>
                                      <p:to>
                                        <p:strVal val="visible"/>
                                      </p:to>
                                    </p:set>
                                  </p:childTnLst>
                                </p:cTn>
                              </p:par>
                              <p:par>
                                <p:cTn id="61" presetID="53" presetClass="entr" presetSubtype="16" fill="hold" grpId="1" nodeType="withEffect">
                                  <p:stCondLst>
                                    <p:cond delay="200"/>
                                  </p:stCondLst>
                                  <p:childTnLst>
                                    <p:set>
                                      <p:cBhvr>
                                        <p:cTn id="62" dur="1" fill="hold">
                                          <p:stCondLst>
                                            <p:cond delay="0"/>
                                          </p:stCondLst>
                                        </p:cTn>
                                        <p:tgtEl>
                                          <p:spTgt spid="40"/>
                                        </p:tgtEl>
                                        <p:attrNameLst>
                                          <p:attrName>style.visibility</p:attrName>
                                        </p:attrNameLst>
                                      </p:cBhvr>
                                      <p:to>
                                        <p:strVal val="visible"/>
                                      </p:to>
                                    </p:set>
                                    <p:anim calcmode="lin" valueType="num">
                                      <p:cBhvr>
                                        <p:cTn id="63" dur="1000" fill="hold"/>
                                        <p:tgtEl>
                                          <p:spTgt spid="40"/>
                                        </p:tgtEl>
                                        <p:attrNameLst>
                                          <p:attrName>ppt_w</p:attrName>
                                        </p:attrNameLst>
                                      </p:cBhvr>
                                      <p:tavLst>
                                        <p:tav tm="0">
                                          <p:val>
                                            <p:fltVal val="0"/>
                                          </p:val>
                                        </p:tav>
                                        <p:tav tm="100000">
                                          <p:val>
                                            <p:strVal val="#ppt_w"/>
                                          </p:val>
                                        </p:tav>
                                      </p:tavLst>
                                    </p:anim>
                                    <p:anim calcmode="lin" valueType="num">
                                      <p:cBhvr>
                                        <p:cTn id="64" dur="1000" fill="hold"/>
                                        <p:tgtEl>
                                          <p:spTgt spid="40"/>
                                        </p:tgtEl>
                                        <p:attrNameLst>
                                          <p:attrName>ppt_h</p:attrName>
                                        </p:attrNameLst>
                                      </p:cBhvr>
                                      <p:tavLst>
                                        <p:tav tm="0">
                                          <p:val>
                                            <p:fltVal val="0"/>
                                          </p:val>
                                        </p:tav>
                                        <p:tav tm="100000">
                                          <p:val>
                                            <p:strVal val="#ppt_h"/>
                                          </p:val>
                                        </p:tav>
                                      </p:tavLst>
                                    </p:anim>
                                    <p:animEffect transition="in" filter="fade">
                                      <p:cBhvr>
                                        <p:cTn id="65" dur="1000"/>
                                        <p:tgtEl>
                                          <p:spTgt spid="40"/>
                                        </p:tgtEl>
                                      </p:cBhvr>
                                    </p:animEffect>
                                  </p:childTnLst>
                                </p:cTn>
                              </p:par>
                              <p:par>
                                <p:cTn id="66" presetID="64" presetClass="path" presetSubtype="0" fill="hold" grpId="2" nodeType="withEffect">
                                  <p:stCondLst>
                                    <p:cond delay="200"/>
                                  </p:stCondLst>
                                  <p:childTnLst>
                                    <p:animMotion origin="layout" path="M -1.11111E-6 4.44444E-6 L 0.12309 0.575 " pathEditMode="relative" rAng="0" ptsTypes="AA">
                                      <p:cBhvr>
                                        <p:cTn id="67" dur="1000" spd="-100000" fill="hold"/>
                                        <p:tgtEl>
                                          <p:spTgt spid="40"/>
                                        </p:tgtEl>
                                        <p:attrNameLst>
                                          <p:attrName>ppt_x</p:attrName>
                                          <p:attrName>ppt_y</p:attrName>
                                        </p:attrNameLst>
                                      </p:cBhvr>
                                      <p:rCtr x="6146" y="28735"/>
                                    </p:animMotion>
                                  </p:childTnLst>
                                </p:cTn>
                              </p:par>
                              <p:par>
                                <p:cTn id="68" presetID="1" presetClass="entr" presetSubtype="0" fill="hold" nodeType="withEffect">
                                  <p:stCondLst>
                                    <p:cond delay="400"/>
                                  </p:stCondLst>
                                  <p:childTnLst>
                                    <p:set>
                                      <p:cBhvr>
                                        <p:cTn id="69" dur="1" fill="hold">
                                          <p:stCondLst>
                                            <p:cond delay="0"/>
                                          </p:stCondLst>
                                        </p:cTn>
                                        <p:tgtEl>
                                          <p:spTgt spid="69"/>
                                        </p:tgtEl>
                                        <p:attrNameLst>
                                          <p:attrName>style.visibility</p:attrName>
                                        </p:attrNameLst>
                                      </p:cBhvr>
                                      <p:to>
                                        <p:strVal val="visible"/>
                                      </p:to>
                                    </p:set>
                                  </p:childTnLst>
                                </p:cTn>
                              </p:par>
                              <p:par>
                                <p:cTn id="70" presetID="53" presetClass="entr" presetSubtype="16" fill="hold" nodeType="withEffect">
                                  <p:stCondLst>
                                    <p:cond delay="400"/>
                                  </p:stCondLst>
                                  <p:childTnLst>
                                    <p:set>
                                      <p:cBhvr>
                                        <p:cTn id="71" dur="1" fill="hold">
                                          <p:stCondLst>
                                            <p:cond delay="0"/>
                                          </p:stCondLst>
                                        </p:cTn>
                                        <p:tgtEl>
                                          <p:spTgt spid="69"/>
                                        </p:tgtEl>
                                        <p:attrNameLst>
                                          <p:attrName>style.visibility</p:attrName>
                                        </p:attrNameLst>
                                      </p:cBhvr>
                                      <p:to>
                                        <p:strVal val="visible"/>
                                      </p:to>
                                    </p:set>
                                    <p:anim calcmode="lin" valueType="num">
                                      <p:cBhvr>
                                        <p:cTn id="72" dur="1000" fill="hold"/>
                                        <p:tgtEl>
                                          <p:spTgt spid="69"/>
                                        </p:tgtEl>
                                        <p:attrNameLst>
                                          <p:attrName>ppt_w</p:attrName>
                                        </p:attrNameLst>
                                      </p:cBhvr>
                                      <p:tavLst>
                                        <p:tav tm="0">
                                          <p:val>
                                            <p:fltVal val="0"/>
                                          </p:val>
                                        </p:tav>
                                        <p:tav tm="100000">
                                          <p:val>
                                            <p:strVal val="#ppt_w"/>
                                          </p:val>
                                        </p:tav>
                                      </p:tavLst>
                                    </p:anim>
                                    <p:anim calcmode="lin" valueType="num">
                                      <p:cBhvr>
                                        <p:cTn id="73" dur="1000" fill="hold"/>
                                        <p:tgtEl>
                                          <p:spTgt spid="69"/>
                                        </p:tgtEl>
                                        <p:attrNameLst>
                                          <p:attrName>ppt_h</p:attrName>
                                        </p:attrNameLst>
                                      </p:cBhvr>
                                      <p:tavLst>
                                        <p:tav tm="0">
                                          <p:val>
                                            <p:fltVal val="0"/>
                                          </p:val>
                                        </p:tav>
                                        <p:tav tm="100000">
                                          <p:val>
                                            <p:strVal val="#ppt_h"/>
                                          </p:val>
                                        </p:tav>
                                      </p:tavLst>
                                    </p:anim>
                                    <p:animEffect transition="in" filter="fade">
                                      <p:cBhvr>
                                        <p:cTn id="74" dur="1000"/>
                                        <p:tgtEl>
                                          <p:spTgt spid="69"/>
                                        </p:tgtEl>
                                      </p:cBhvr>
                                    </p:animEffect>
                                  </p:childTnLst>
                                </p:cTn>
                              </p:par>
                              <p:par>
                                <p:cTn id="75" presetID="64" presetClass="path" presetSubtype="0" fill="hold" nodeType="withEffect">
                                  <p:stCondLst>
                                    <p:cond delay="400"/>
                                  </p:stCondLst>
                                  <p:childTnLst>
                                    <p:animMotion origin="layout" path="M 1.38889E-6 3.41057E-6 L -0.71736 -0.40563 " pathEditMode="relative" rAng="0" ptsTypes="AA">
                                      <p:cBhvr>
                                        <p:cTn id="76" dur="1000" spd="-100000" fill="hold"/>
                                        <p:tgtEl>
                                          <p:spTgt spid="69"/>
                                        </p:tgtEl>
                                        <p:attrNameLst>
                                          <p:attrName>ppt_x</p:attrName>
                                          <p:attrName>ppt_y</p:attrName>
                                        </p:attrNameLst>
                                      </p:cBhvr>
                                      <p:rCtr x="-35868" y="-20297"/>
                                    </p:animMotion>
                                  </p:childTnLst>
                                </p:cTn>
                              </p:par>
                              <p:par>
                                <p:cTn id="77" presetID="1" presetClass="entr" presetSubtype="0" fill="hold" nodeType="withEffect">
                                  <p:stCondLst>
                                    <p:cond delay="300"/>
                                  </p:stCondLst>
                                  <p:childTnLst>
                                    <p:set>
                                      <p:cBhvr>
                                        <p:cTn id="78" dur="1" fill="hold">
                                          <p:stCondLst>
                                            <p:cond delay="0"/>
                                          </p:stCondLst>
                                        </p:cTn>
                                        <p:tgtEl>
                                          <p:spTgt spid="72"/>
                                        </p:tgtEl>
                                        <p:attrNameLst>
                                          <p:attrName>style.visibility</p:attrName>
                                        </p:attrNameLst>
                                      </p:cBhvr>
                                      <p:to>
                                        <p:strVal val="visible"/>
                                      </p:to>
                                    </p:set>
                                  </p:childTnLst>
                                </p:cTn>
                              </p:par>
                              <p:par>
                                <p:cTn id="79" presetID="53" presetClass="entr" presetSubtype="16" fill="hold" nodeType="withEffect">
                                  <p:stCondLst>
                                    <p:cond delay="300"/>
                                  </p:stCondLst>
                                  <p:childTnLst>
                                    <p:set>
                                      <p:cBhvr>
                                        <p:cTn id="80" dur="1" fill="hold">
                                          <p:stCondLst>
                                            <p:cond delay="0"/>
                                          </p:stCondLst>
                                        </p:cTn>
                                        <p:tgtEl>
                                          <p:spTgt spid="72"/>
                                        </p:tgtEl>
                                        <p:attrNameLst>
                                          <p:attrName>style.visibility</p:attrName>
                                        </p:attrNameLst>
                                      </p:cBhvr>
                                      <p:to>
                                        <p:strVal val="visible"/>
                                      </p:to>
                                    </p:set>
                                    <p:anim calcmode="lin" valueType="num">
                                      <p:cBhvr>
                                        <p:cTn id="81" dur="1000" fill="hold"/>
                                        <p:tgtEl>
                                          <p:spTgt spid="72"/>
                                        </p:tgtEl>
                                        <p:attrNameLst>
                                          <p:attrName>ppt_w</p:attrName>
                                        </p:attrNameLst>
                                      </p:cBhvr>
                                      <p:tavLst>
                                        <p:tav tm="0">
                                          <p:val>
                                            <p:fltVal val="0"/>
                                          </p:val>
                                        </p:tav>
                                        <p:tav tm="100000">
                                          <p:val>
                                            <p:strVal val="#ppt_w"/>
                                          </p:val>
                                        </p:tav>
                                      </p:tavLst>
                                    </p:anim>
                                    <p:anim calcmode="lin" valueType="num">
                                      <p:cBhvr>
                                        <p:cTn id="82" dur="1000" fill="hold"/>
                                        <p:tgtEl>
                                          <p:spTgt spid="72"/>
                                        </p:tgtEl>
                                        <p:attrNameLst>
                                          <p:attrName>ppt_h</p:attrName>
                                        </p:attrNameLst>
                                      </p:cBhvr>
                                      <p:tavLst>
                                        <p:tav tm="0">
                                          <p:val>
                                            <p:fltVal val="0"/>
                                          </p:val>
                                        </p:tav>
                                        <p:tav tm="100000">
                                          <p:val>
                                            <p:strVal val="#ppt_h"/>
                                          </p:val>
                                        </p:tav>
                                      </p:tavLst>
                                    </p:anim>
                                    <p:animEffect transition="in" filter="fade">
                                      <p:cBhvr>
                                        <p:cTn id="83" dur="1000"/>
                                        <p:tgtEl>
                                          <p:spTgt spid="72"/>
                                        </p:tgtEl>
                                      </p:cBhvr>
                                    </p:animEffect>
                                  </p:childTnLst>
                                </p:cTn>
                              </p:par>
                              <p:par>
                                <p:cTn id="84" presetID="64" presetClass="path" presetSubtype="0" fill="hold" nodeType="withEffect">
                                  <p:stCondLst>
                                    <p:cond delay="300"/>
                                  </p:stCondLst>
                                  <p:childTnLst>
                                    <p:animMotion origin="layout" path="M -8.33333E-7 3.20988E-6 L 1.0349 -0.87346 " pathEditMode="relative" rAng="0" ptsTypes="AA">
                                      <p:cBhvr>
                                        <p:cTn id="85" dur="1000" spd="-100000" fill="hold"/>
                                        <p:tgtEl>
                                          <p:spTgt spid="72"/>
                                        </p:tgtEl>
                                        <p:attrNameLst>
                                          <p:attrName>ppt_x</p:attrName>
                                          <p:attrName>ppt_y</p:attrName>
                                        </p:attrNameLst>
                                      </p:cBhvr>
                                      <p:rCtr x="51736" y="-43673"/>
                                    </p:animMotion>
                                  </p:childTnLst>
                                </p:cTn>
                              </p:par>
                              <p:par>
                                <p:cTn id="86" presetID="1" presetClass="entr" presetSubtype="0" fill="hold" nodeType="withEffect">
                                  <p:stCondLst>
                                    <p:cond delay="200"/>
                                  </p:stCondLst>
                                  <p:childTnLst>
                                    <p:set>
                                      <p:cBhvr>
                                        <p:cTn id="87" dur="1" fill="hold">
                                          <p:stCondLst>
                                            <p:cond delay="0"/>
                                          </p:stCondLst>
                                        </p:cTn>
                                        <p:tgtEl>
                                          <p:spTgt spid="77"/>
                                        </p:tgtEl>
                                        <p:attrNameLst>
                                          <p:attrName>style.visibility</p:attrName>
                                        </p:attrNameLst>
                                      </p:cBhvr>
                                      <p:to>
                                        <p:strVal val="visible"/>
                                      </p:to>
                                    </p:set>
                                  </p:childTnLst>
                                </p:cTn>
                              </p:par>
                              <p:par>
                                <p:cTn id="88" presetID="53" presetClass="entr" presetSubtype="16" fill="hold" nodeType="withEffect">
                                  <p:stCondLst>
                                    <p:cond delay="200"/>
                                  </p:stCondLst>
                                  <p:childTnLst>
                                    <p:set>
                                      <p:cBhvr>
                                        <p:cTn id="89" dur="1" fill="hold">
                                          <p:stCondLst>
                                            <p:cond delay="0"/>
                                          </p:stCondLst>
                                        </p:cTn>
                                        <p:tgtEl>
                                          <p:spTgt spid="77"/>
                                        </p:tgtEl>
                                        <p:attrNameLst>
                                          <p:attrName>style.visibility</p:attrName>
                                        </p:attrNameLst>
                                      </p:cBhvr>
                                      <p:to>
                                        <p:strVal val="visible"/>
                                      </p:to>
                                    </p:set>
                                    <p:anim calcmode="lin" valueType="num">
                                      <p:cBhvr>
                                        <p:cTn id="90" dur="1000" fill="hold"/>
                                        <p:tgtEl>
                                          <p:spTgt spid="77"/>
                                        </p:tgtEl>
                                        <p:attrNameLst>
                                          <p:attrName>ppt_w</p:attrName>
                                        </p:attrNameLst>
                                      </p:cBhvr>
                                      <p:tavLst>
                                        <p:tav tm="0">
                                          <p:val>
                                            <p:fltVal val="0"/>
                                          </p:val>
                                        </p:tav>
                                        <p:tav tm="100000">
                                          <p:val>
                                            <p:strVal val="#ppt_w"/>
                                          </p:val>
                                        </p:tav>
                                      </p:tavLst>
                                    </p:anim>
                                    <p:anim calcmode="lin" valueType="num">
                                      <p:cBhvr>
                                        <p:cTn id="91" dur="1000" fill="hold"/>
                                        <p:tgtEl>
                                          <p:spTgt spid="77"/>
                                        </p:tgtEl>
                                        <p:attrNameLst>
                                          <p:attrName>ppt_h</p:attrName>
                                        </p:attrNameLst>
                                      </p:cBhvr>
                                      <p:tavLst>
                                        <p:tav tm="0">
                                          <p:val>
                                            <p:fltVal val="0"/>
                                          </p:val>
                                        </p:tav>
                                        <p:tav tm="100000">
                                          <p:val>
                                            <p:strVal val="#ppt_h"/>
                                          </p:val>
                                        </p:tav>
                                      </p:tavLst>
                                    </p:anim>
                                    <p:animEffect transition="in" filter="fade">
                                      <p:cBhvr>
                                        <p:cTn id="92" dur="1000"/>
                                        <p:tgtEl>
                                          <p:spTgt spid="77"/>
                                        </p:tgtEl>
                                      </p:cBhvr>
                                    </p:animEffect>
                                  </p:childTnLst>
                                </p:cTn>
                              </p:par>
                              <p:par>
                                <p:cTn id="93" presetID="64" presetClass="path" presetSubtype="0" fill="hold" nodeType="withEffect">
                                  <p:stCondLst>
                                    <p:cond delay="200"/>
                                  </p:stCondLst>
                                  <p:childTnLst>
                                    <p:animMotion origin="layout" path="M 3.05556E-6 3.44146E-6 L -0.64115 -0.94965 " pathEditMode="relative" rAng="0" ptsTypes="AA">
                                      <p:cBhvr>
                                        <p:cTn id="94" dur="1000" spd="-100000" fill="hold"/>
                                        <p:tgtEl>
                                          <p:spTgt spid="77"/>
                                        </p:tgtEl>
                                        <p:attrNameLst>
                                          <p:attrName>ppt_x</p:attrName>
                                          <p:attrName>ppt_y</p:attrName>
                                        </p:attrNameLst>
                                      </p:cBhvr>
                                      <p:rCtr x="-32066" y="-47482"/>
                                    </p:animMotion>
                                  </p:childTnLst>
                                </p:cTn>
                              </p:par>
                            </p:childTnLst>
                          </p:cTn>
                        </p:par>
                        <p:par>
                          <p:cTn id="95" fill="hold">
                            <p:stCondLst>
                              <p:cond delay="1400"/>
                            </p:stCondLst>
                            <p:childTnLst>
                              <p:par>
                                <p:cTn id="96" presetID="10" presetClass="entr" presetSubtype="0" fill="hold" grpId="0" nodeType="afterEffect">
                                  <p:stCondLst>
                                    <p:cond delay="0"/>
                                  </p:stCondLst>
                                  <p:iterate type="lt">
                                    <p:tmPct val="0"/>
                                  </p:iterate>
                                  <p:childTnLst>
                                    <p:set>
                                      <p:cBhvr>
                                        <p:cTn id="97" dur="1" fill="hold">
                                          <p:stCondLst>
                                            <p:cond delay="0"/>
                                          </p:stCondLst>
                                        </p:cTn>
                                        <p:tgtEl>
                                          <p:spTgt spid="81"/>
                                        </p:tgtEl>
                                        <p:attrNameLst>
                                          <p:attrName>style.visibility</p:attrName>
                                        </p:attrNameLst>
                                      </p:cBhvr>
                                      <p:to>
                                        <p:strVal val="visible"/>
                                      </p:to>
                                    </p:set>
                                    <p:animEffect transition="in" filter="fade">
                                      <p:cBhvr>
                                        <p:cTn id="98" dur="500"/>
                                        <p:tgtEl>
                                          <p:spTgt spid="81"/>
                                        </p:tgtEl>
                                      </p:cBhvr>
                                    </p:animEffect>
                                  </p:childTnLst>
                                </p:cTn>
                              </p:par>
                            </p:childTnLst>
                          </p:cTn>
                        </p:par>
                        <p:par>
                          <p:cTn id="99" fill="hold">
                            <p:stCondLst>
                              <p:cond delay="1900"/>
                            </p:stCondLst>
                            <p:childTnLst>
                              <p:par>
                                <p:cTn id="100" presetID="34" presetClass="emph" presetSubtype="0" fill="hold" grpId="1" nodeType="afterEffect">
                                  <p:stCondLst>
                                    <p:cond delay="0"/>
                                  </p:stCondLst>
                                  <p:iterate type="lt">
                                    <p:tmPct val="10000"/>
                                  </p:iterate>
                                  <p:childTnLst>
                                    <p:animMotion origin="layout" path="M 0.0 0.0 L 0.0 -0.07213" pathEditMode="relative" ptsTypes="">
                                      <p:cBhvr>
                                        <p:cTn id="101" dur="250" accel="50000" decel="50000" autoRev="1" fill="hold">
                                          <p:stCondLst>
                                            <p:cond delay="0"/>
                                          </p:stCondLst>
                                        </p:cTn>
                                        <p:tgtEl>
                                          <p:spTgt spid="81"/>
                                        </p:tgtEl>
                                        <p:attrNameLst>
                                          <p:attrName>ppt_x</p:attrName>
                                          <p:attrName>ppt_y</p:attrName>
                                        </p:attrNameLst>
                                      </p:cBhvr>
                                    </p:animMotion>
                                    <p:animRot by="1500000">
                                      <p:cBhvr>
                                        <p:cTn id="102" dur="125" fill="hold">
                                          <p:stCondLst>
                                            <p:cond delay="0"/>
                                          </p:stCondLst>
                                        </p:cTn>
                                        <p:tgtEl>
                                          <p:spTgt spid="81"/>
                                        </p:tgtEl>
                                        <p:attrNameLst>
                                          <p:attrName>r</p:attrName>
                                        </p:attrNameLst>
                                      </p:cBhvr>
                                    </p:animRot>
                                    <p:animRot by="-1500000">
                                      <p:cBhvr>
                                        <p:cTn id="103" dur="125" fill="hold">
                                          <p:stCondLst>
                                            <p:cond delay="125"/>
                                          </p:stCondLst>
                                        </p:cTn>
                                        <p:tgtEl>
                                          <p:spTgt spid="81"/>
                                        </p:tgtEl>
                                        <p:attrNameLst>
                                          <p:attrName>r</p:attrName>
                                        </p:attrNameLst>
                                      </p:cBhvr>
                                    </p:animRot>
                                    <p:animRot by="-1500000">
                                      <p:cBhvr>
                                        <p:cTn id="104" dur="125" fill="hold">
                                          <p:stCondLst>
                                            <p:cond delay="250"/>
                                          </p:stCondLst>
                                        </p:cTn>
                                        <p:tgtEl>
                                          <p:spTgt spid="81"/>
                                        </p:tgtEl>
                                        <p:attrNameLst>
                                          <p:attrName>r</p:attrName>
                                        </p:attrNameLst>
                                      </p:cBhvr>
                                    </p:animRot>
                                    <p:animRot by="1500000">
                                      <p:cBhvr>
                                        <p:cTn id="105" dur="125" fill="hold">
                                          <p:stCondLst>
                                            <p:cond delay="375"/>
                                          </p:stCondLst>
                                        </p:cTn>
                                        <p:tgtEl>
                                          <p:spTgt spid="81"/>
                                        </p:tgtEl>
                                        <p:attrNameLst>
                                          <p:attrName>r</p:attrName>
                                        </p:attrNameLst>
                                      </p:cBhvr>
                                    </p:animRot>
                                  </p:childTnLst>
                                </p:cTn>
                              </p:par>
                            </p:childTnLst>
                          </p:cTn>
                        </p:par>
                        <p:par>
                          <p:cTn id="106" fill="hold">
                            <p:stCondLst>
                              <p:cond delay="2650"/>
                            </p:stCondLst>
                            <p:childTnLst>
                              <p:par>
                                <p:cTn id="107" presetID="42" presetClass="entr" presetSubtype="0" fill="hold" grpId="0" nodeType="afterEffect">
                                  <p:stCondLst>
                                    <p:cond delay="0"/>
                                  </p:stCondLst>
                                  <p:childTnLst>
                                    <p:set>
                                      <p:cBhvr>
                                        <p:cTn id="108" dur="1" fill="hold">
                                          <p:stCondLst>
                                            <p:cond delay="0"/>
                                          </p:stCondLst>
                                        </p:cTn>
                                        <p:tgtEl>
                                          <p:spTgt spid="83"/>
                                        </p:tgtEl>
                                        <p:attrNameLst>
                                          <p:attrName>style.visibility</p:attrName>
                                        </p:attrNameLst>
                                      </p:cBhvr>
                                      <p:to>
                                        <p:strVal val="visible"/>
                                      </p:to>
                                    </p:set>
                                    <p:animEffect transition="in" filter="fade">
                                      <p:cBhvr>
                                        <p:cTn id="109" dur="3000"/>
                                        <p:tgtEl>
                                          <p:spTgt spid="83"/>
                                        </p:tgtEl>
                                      </p:cBhvr>
                                    </p:animEffect>
                                    <p:anim calcmode="lin" valueType="num">
                                      <p:cBhvr>
                                        <p:cTn id="110" dur="3000" fill="hold"/>
                                        <p:tgtEl>
                                          <p:spTgt spid="83"/>
                                        </p:tgtEl>
                                        <p:attrNameLst>
                                          <p:attrName>ppt_x</p:attrName>
                                        </p:attrNameLst>
                                      </p:cBhvr>
                                      <p:tavLst>
                                        <p:tav tm="0">
                                          <p:val>
                                            <p:strVal val="#ppt_x"/>
                                          </p:val>
                                        </p:tav>
                                        <p:tav tm="100000">
                                          <p:val>
                                            <p:strVal val="#ppt_x"/>
                                          </p:val>
                                        </p:tav>
                                      </p:tavLst>
                                    </p:anim>
                                    <p:anim calcmode="lin" valueType="num">
                                      <p:cBhvr>
                                        <p:cTn id="111" dur="3000" fill="hold"/>
                                        <p:tgtEl>
                                          <p:spTgt spid="83"/>
                                        </p:tgtEl>
                                        <p:attrNameLst>
                                          <p:attrName>ppt_y</p:attrName>
                                        </p:attrNameLst>
                                      </p:cBhvr>
                                      <p:tavLst>
                                        <p:tav tm="0">
                                          <p:val>
                                            <p:strVal val="#ppt_y+.1"/>
                                          </p:val>
                                        </p:tav>
                                        <p:tav tm="100000">
                                          <p:val>
                                            <p:strVal val="#ppt_y"/>
                                          </p:val>
                                        </p:tav>
                                      </p:tavLst>
                                    </p:anim>
                                  </p:childTnLst>
                                </p:cTn>
                              </p:par>
                            </p:childTnLst>
                          </p:cTn>
                        </p:par>
                        <p:par>
                          <p:cTn id="112" fill="hold">
                            <p:stCondLst>
                              <p:cond delay="5650"/>
                            </p:stCondLst>
                            <p:childTnLst>
                              <p:par>
                                <p:cTn id="113" presetID="10" presetClass="entr" presetSubtype="0" fill="hold" grpId="0" nodeType="afterEffect">
                                  <p:stCondLst>
                                    <p:cond delay="0"/>
                                  </p:stCondLst>
                                  <p:childTnLst>
                                    <p:set>
                                      <p:cBhvr>
                                        <p:cTn id="114" dur="1" fill="hold">
                                          <p:stCondLst>
                                            <p:cond delay="0"/>
                                          </p:stCondLst>
                                        </p:cTn>
                                        <p:tgtEl>
                                          <p:spTgt spid="27"/>
                                        </p:tgtEl>
                                        <p:attrNameLst>
                                          <p:attrName>style.visibility</p:attrName>
                                        </p:attrNameLst>
                                      </p:cBhvr>
                                      <p:to>
                                        <p:strVal val="visible"/>
                                      </p:to>
                                    </p:set>
                                    <p:animEffect transition="in" filter="fade">
                                      <p:cBhvr>
                                        <p:cTn id="115" dur="2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0" grpId="1" animBg="1"/>
      <p:bldP spid="40" grpId="2" animBg="1"/>
      <p:bldP spid="41" grpId="0" animBg="1"/>
      <p:bldP spid="41" grpId="1" animBg="1"/>
      <p:bldP spid="41" grpId="2" animBg="1"/>
      <p:bldP spid="75" grpId="0" animBg="1"/>
      <p:bldP spid="75" grpId="1" animBg="1"/>
      <p:bldP spid="75" grpId="2" animBg="1"/>
      <p:bldP spid="76" grpId="0" animBg="1"/>
      <p:bldP spid="76" grpId="1" animBg="1"/>
      <p:bldP spid="76" grpId="2" animBg="1"/>
      <p:bldP spid="81" grpId="0"/>
      <p:bldP spid="81" grpId="1"/>
      <p:bldP spid="83"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2C2AF89D-3724-472A-A52B-A02BF5691323}"/>
              </a:ext>
            </a:extLst>
          </p:cNvPr>
          <p:cNvSpPr/>
          <p:nvPr/>
        </p:nvSpPr>
        <p:spPr>
          <a:xfrm>
            <a:off x="1199634" y="219617"/>
            <a:ext cx="6744732" cy="523220"/>
          </a:xfrm>
          <a:prstGeom prst="rect">
            <a:avLst/>
          </a:prstGeom>
        </p:spPr>
        <p:txBody>
          <a:bodyPr wrap="none">
            <a:spAutoFit/>
          </a:bodyPr>
          <a:lstStyle/>
          <a:p>
            <a:r>
              <a:rPr lang="kk-KZ" sz="2800" b="1" dirty="0">
                <a:latin typeface="Times New Roman" panose="02020603050405020304" pitchFamily="18" charset="0"/>
                <a:cs typeface="Times New Roman" panose="02020603050405020304" pitchFamily="18" charset="0"/>
              </a:rPr>
              <a:t>Антиплагиат жүйесінің маңыздылығы:</a:t>
            </a:r>
            <a:r>
              <a:rPr lang="en-US" sz="2800" b="1" dirty="0">
                <a:latin typeface="Times New Roman" panose="02020603050405020304" pitchFamily="18" charset="0"/>
                <a:cs typeface="Times New Roman" panose="02020603050405020304" pitchFamily="18" charset="0"/>
              </a:rPr>
              <a:t> </a:t>
            </a:r>
            <a:endParaRPr lang="ru-KZ" sz="2800" b="1" dirty="0">
              <a:latin typeface="Times New Roman" panose="02020603050405020304" pitchFamily="18" charset="0"/>
              <a:cs typeface="Times New Roman" panose="02020603050405020304" pitchFamily="18" charset="0"/>
            </a:endParaRPr>
          </a:p>
        </p:txBody>
      </p:sp>
      <p:sp>
        <p:nvSpPr>
          <p:cNvPr id="3" name="Прямоугольник 2">
            <a:extLst>
              <a:ext uri="{FF2B5EF4-FFF2-40B4-BE49-F238E27FC236}">
                <a16:creationId xmlns:a16="http://schemas.microsoft.com/office/drawing/2014/main" id="{96B99422-6B3B-44D0-973D-DA826E41F497}"/>
              </a:ext>
            </a:extLst>
          </p:cNvPr>
          <p:cNvSpPr/>
          <p:nvPr/>
        </p:nvSpPr>
        <p:spPr>
          <a:xfrm>
            <a:off x="474134" y="819630"/>
            <a:ext cx="8432799" cy="2246769"/>
          </a:xfrm>
          <a:prstGeom prst="rect">
            <a:avLst/>
          </a:prstGeom>
        </p:spPr>
        <p:txBody>
          <a:bodyPr wrap="square">
            <a:spAutoFit/>
          </a:bodyPr>
          <a:lstStyle/>
          <a:p>
            <a:r>
              <a:rPr lang="kk-KZ" sz="2000" dirty="0">
                <a:latin typeface="Times New Roman" panose="02020603050405020304" pitchFamily="18" charset="0"/>
                <a:cs typeface="Times New Roman" panose="02020603050405020304" pitchFamily="18" charset="0"/>
              </a:rPr>
              <a:t>1.Бәсекеге қабілетті жаңа мамандар даярлау.</a:t>
            </a:r>
          </a:p>
          <a:p>
            <a:r>
              <a:rPr lang="kk-KZ" sz="2000" dirty="0">
                <a:latin typeface="Times New Roman" panose="02020603050405020304" pitchFamily="18" charset="0"/>
                <a:cs typeface="Times New Roman" panose="02020603050405020304" pitchFamily="18" charset="0"/>
              </a:rPr>
              <a:t>2.Антиплагиат жүйесін инновациялық үрдістерді дамыту тұрғысынан қарайтын болсақ, процесті айтарлықтай жеңілдету.</a:t>
            </a:r>
          </a:p>
          <a:p>
            <a:r>
              <a:rPr lang="kk-KZ" sz="2000" dirty="0">
                <a:latin typeface="Times New Roman" panose="02020603050405020304" pitchFamily="18" charset="0"/>
                <a:cs typeface="Times New Roman" panose="02020603050405020304" pitchFamily="18" charset="0"/>
              </a:rPr>
              <a:t>3.Жас ғалымдардан тың жаңа жобаларын шығару.</a:t>
            </a:r>
          </a:p>
          <a:p>
            <a:r>
              <a:rPr lang="kk-KZ" sz="2000" dirty="0">
                <a:latin typeface="Times New Roman" panose="02020603050405020304" pitchFamily="18" charset="0"/>
                <a:cs typeface="Times New Roman" panose="02020603050405020304" pitchFamily="18" charset="0"/>
              </a:rPr>
              <a:t>4.Әл-Фараби атындағы Қазақ Ұлттық Университетінің ғылыми жұмыстарының сапасын арттыру.</a:t>
            </a:r>
          </a:p>
          <a:p>
            <a:r>
              <a:rPr lang="kk-KZ" sz="2000" dirty="0">
                <a:latin typeface="Times New Roman" panose="02020603050405020304" pitchFamily="18" charset="0"/>
                <a:cs typeface="Times New Roman" panose="02020603050405020304" pitchFamily="18" charset="0"/>
              </a:rPr>
              <a:t>5.Әлемдік рейтинг тізімінде университет беделін көтеру. </a:t>
            </a:r>
            <a:endParaRPr lang="ru-KZ"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382693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nodeType="with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2">
                                            <p:txEl>
                                              <p:pRg st="0" end="0"/>
                                            </p:txEl>
                                          </p:spTgt>
                                        </p:tgtEl>
                                        <p:attrNameLst>
                                          <p:attrName>ppt_x</p:attrName>
                                          <p:attrName>ppt_y</p:attrName>
                                        </p:attrNameLst>
                                      </p:cBhvr>
                                    </p:animMotion>
                                    <p:animRot by="1500000">
                                      <p:cBhvr>
                                        <p:cTn id="7" dur="125" fill="hold">
                                          <p:stCondLst>
                                            <p:cond delay="0"/>
                                          </p:stCondLst>
                                        </p:cTn>
                                        <p:tgtEl>
                                          <p:spTgt spid="2">
                                            <p:txEl>
                                              <p:pRg st="0" end="0"/>
                                            </p:txEl>
                                          </p:spTgt>
                                        </p:tgtEl>
                                        <p:attrNameLst>
                                          <p:attrName>r</p:attrName>
                                        </p:attrNameLst>
                                      </p:cBhvr>
                                    </p:animRot>
                                    <p:animRot by="-1500000">
                                      <p:cBhvr>
                                        <p:cTn id="8" dur="125" fill="hold">
                                          <p:stCondLst>
                                            <p:cond delay="125"/>
                                          </p:stCondLst>
                                        </p:cTn>
                                        <p:tgtEl>
                                          <p:spTgt spid="2">
                                            <p:txEl>
                                              <p:pRg st="0" end="0"/>
                                            </p:txEl>
                                          </p:spTgt>
                                        </p:tgtEl>
                                        <p:attrNameLst>
                                          <p:attrName>r</p:attrName>
                                        </p:attrNameLst>
                                      </p:cBhvr>
                                    </p:animRot>
                                    <p:animRot by="-1500000">
                                      <p:cBhvr>
                                        <p:cTn id="9" dur="125" fill="hold">
                                          <p:stCondLst>
                                            <p:cond delay="250"/>
                                          </p:stCondLst>
                                        </p:cTn>
                                        <p:tgtEl>
                                          <p:spTgt spid="2">
                                            <p:txEl>
                                              <p:pRg st="0" end="0"/>
                                            </p:txEl>
                                          </p:spTgt>
                                        </p:tgtEl>
                                        <p:attrNameLst>
                                          <p:attrName>r</p:attrName>
                                        </p:attrNameLst>
                                      </p:cBhvr>
                                    </p:animRot>
                                    <p:animRot by="1500000">
                                      <p:cBhvr>
                                        <p:cTn id="10" dur="125" fill="hold">
                                          <p:stCondLst>
                                            <p:cond delay="375"/>
                                          </p:stCondLst>
                                        </p:cTn>
                                        <p:tgtEl>
                                          <p:spTgt spid="2">
                                            <p:txEl>
                                              <p:pRg st="0" end="0"/>
                                            </p:txEl>
                                          </p:spTgt>
                                        </p:tgtEl>
                                        <p:attrNameLst>
                                          <p:attrName>r</p:attrName>
                                        </p:attrNameLst>
                                      </p:cBhvr>
                                    </p:animRot>
                                  </p:childTnLst>
                                </p:cTn>
                              </p:par>
                              <p:par>
                                <p:cTn id="11" presetID="2" presetClass="entr" presetSubtype="4" fill="hold"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9" presetID="26"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wipe(down)">
                                      <p:cBhvr>
                                        <p:cTn id="21" dur="580">
                                          <p:stCondLst>
                                            <p:cond delay="0"/>
                                          </p:stCondLst>
                                        </p:cTn>
                                        <p:tgtEl>
                                          <p:spTgt spid="3">
                                            <p:txEl>
                                              <p:pRg st="2" end="2"/>
                                            </p:txEl>
                                          </p:spTgt>
                                        </p:tgtEl>
                                      </p:cBhvr>
                                    </p:animEffect>
                                    <p:anim calcmode="lin" valueType="num">
                                      <p:cBhvr>
                                        <p:cTn id="22"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27" dur="26">
                                          <p:stCondLst>
                                            <p:cond delay="650"/>
                                          </p:stCondLst>
                                        </p:cTn>
                                        <p:tgtEl>
                                          <p:spTgt spid="3">
                                            <p:txEl>
                                              <p:pRg st="2" end="2"/>
                                            </p:txEl>
                                          </p:spTgt>
                                        </p:tgtEl>
                                      </p:cBhvr>
                                      <p:to x="100000" y="60000"/>
                                    </p:animScale>
                                    <p:animScale>
                                      <p:cBhvr>
                                        <p:cTn id="28" dur="166" decel="50000">
                                          <p:stCondLst>
                                            <p:cond delay="676"/>
                                          </p:stCondLst>
                                        </p:cTn>
                                        <p:tgtEl>
                                          <p:spTgt spid="3">
                                            <p:txEl>
                                              <p:pRg st="2" end="2"/>
                                            </p:txEl>
                                          </p:spTgt>
                                        </p:tgtEl>
                                      </p:cBhvr>
                                      <p:to x="100000" y="100000"/>
                                    </p:animScale>
                                    <p:animScale>
                                      <p:cBhvr>
                                        <p:cTn id="29" dur="26">
                                          <p:stCondLst>
                                            <p:cond delay="1312"/>
                                          </p:stCondLst>
                                        </p:cTn>
                                        <p:tgtEl>
                                          <p:spTgt spid="3">
                                            <p:txEl>
                                              <p:pRg st="2" end="2"/>
                                            </p:txEl>
                                          </p:spTgt>
                                        </p:tgtEl>
                                      </p:cBhvr>
                                      <p:to x="100000" y="80000"/>
                                    </p:animScale>
                                    <p:animScale>
                                      <p:cBhvr>
                                        <p:cTn id="30" dur="166" decel="50000">
                                          <p:stCondLst>
                                            <p:cond delay="1338"/>
                                          </p:stCondLst>
                                        </p:cTn>
                                        <p:tgtEl>
                                          <p:spTgt spid="3">
                                            <p:txEl>
                                              <p:pRg st="2" end="2"/>
                                            </p:txEl>
                                          </p:spTgt>
                                        </p:tgtEl>
                                      </p:cBhvr>
                                      <p:to x="100000" y="100000"/>
                                    </p:animScale>
                                    <p:animScale>
                                      <p:cBhvr>
                                        <p:cTn id="31" dur="26">
                                          <p:stCondLst>
                                            <p:cond delay="1642"/>
                                          </p:stCondLst>
                                        </p:cTn>
                                        <p:tgtEl>
                                          <p:spTgt spid="3">
                                            <p:txEl>
                                              <p:pRg st="2" end="2"/>
                                            </p:txEl>
                                          </p:spTgt>
                                        </p:tgtEl>
                                      </p:cBhvr>
                                      <p:to x="100000" y="90000"/>
                                    </p:animScale>
                                    <p:animScale>
                                      <p:cBhvr>
                                        <p:cTn id="32" dur="166" decel="50000">
                                          <p:stCondLst>
                                            <p:cond delay="1668"/>
                                          </p:stCondLst>
                                        </p:cTn>
                                        <p:tgtEl>
                                          <p:spTgt spid="3">
                                            <p:txEl>
                                              <p:pRg st="2" end="2"/>
                                            </p:txEl>
                                          </p:spTgt>
                                        </p:tgtEl>
                                      </p:cBhvr>
                                      <p:to x="100000" y="100000"/>
                                    </p:animScale>
                                    <p:animScale>
                                      <p:cBhvr>
                                        <p:cTn id="33" dur="26">
                                          <p:stCondLst>
                                            <p:cond delay="1808"/>
                                          </p:stCondLst>
                                        </p:cTn>
                                        <p:tgtEl>
                                          <p:spTgt spid="3">
                                            <p:txEl>
                                              <p:pRg st="2" end="2"/>
                                            </p:txEl>
                                          </p:spTgt>
                                        </p:tgtEl>
                                      </p:cBhvr>
                                      <p:to x="100000" y="95000"/>
                                    </p:animScale>
                                    <p:animScale>
                                      <p:cBhvr>
                                        <p:cTn id="34" dur="166" decel="50000">
                                          <p:stCondLst>
                                            <p:cond delay="1834"/>
                                          </p:stCondLst>
                                        </p:cTn>
                                        <p:tgtEl>
                                          <p:spTgt spid="3">
                                            <p:txEl>
                                              <p:pRg st="2" end="2"/>
                                            </p:txEl>
                                          </p:spTgt>
                                        </p:tgtEl>
                                      </p:cBhvr>
                                      <p:to x="100000" y="100000"/>
                                    </p:animScale>
                                  </p:childTnLst>
                                </p:cTn>
                              </p:par>
                              <p:par>
                                <p:cTn id="35" presetID="26" presetClass="entr" presetSubtype="0" fill="hold" nodeType="with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Effect transition="in" filter="wipe(down)">
                                      <p:cBhvr>
                                        <p:cTn id="37" dur="580">
                                          <p:stCondLst>
                                            <p:cond delay="0"/>
                                          </p:stCondLst>
                                        </p:cTn>
                                        <p:tgtEl>
                                          <p:spTgt spid="3">
                                            <p:txEl>
                                              <p:pRg st="3" end="3"/>
                                            </p:txEl>
                                          </p:spTgt>
                                        </p:tgtEl>
                                      </p:cBhvr>
                                    </p:animEffect>
                                    <p:anim calcmode="lin" valueType="num">
                                      <p:cBhvr>
                                        <p:cTn id="38"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39"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40"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41"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42"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43" dur="26">
                                          <p:stCondLst>
                                            <p:cond delay="650"/>
                                          </p:stCondLst>
                                        </p:cTn>
                                        <p:tgtEl>
                                          <p:spTgt spid="3">
                                            <p:txEl>
                                              <p:pRg st="3" end="3"/>
                                            </p:txEl>
                                          </p:spTgt>
                                        </p:tgtEl>
                                      </p:cBhvr>
                                      <p:to x="100000" y="60000"/>
                                    </p:animScale>
                                    <p:animScale>
                                      <p:cBhvr>
                                        <p:cTn id="44" dur="166" decel="50000">
                                          <p:stCondLst>
                                            <p:cond delay="676"/>
                                          </p:stCondLst>
                                        </p:cTn>
                                        <p:tgtEl>
                                          <p:spTgt spid="3">
                                            <p:txEl>
                                              <p:pRg st="3" end="3"/>
                                            </p:txEl>
                                          </p:spTgt>
                                        </p:tgtEl>
                                      </p:cBhvr>
                                      <p:to x="100000" y="100000"/>
                                    </p:animScale>
                                    <p:animScale>
                                      <p:cBhvr>
                                        <p:cTn id="45" dur="26">
                                          <p:stCondLst>
                                            <p:cond delay="1312"/>
                                          </p:stCondLst>
                                        </p:cTn>
                                        <p:tgtEl>
                                          <p:spTgt spid="3">
                                            <p:txEl>
                                              <p:pRg st="3" end="3"/>
                                            </p:txEl>
                                          </p:spTgt>
                                        </p:tgtEl>
                                      </p:cBhvr>
                                      <p:to x="100000" y="80000"/>
                                    </p:animScale>
                                    <p:animScale>
                                      <p:cBhvr>
                                        <p:cTn id="46" dur="166" decel="50000">
                                          <p:stCondLst>
                                            <p:cond delay="1338"/>
                                          </p:stCondLst>
                                        </p:cTn>
                                        <p:tgtEl>
                                          <p:spTgt spid="3">
                                            <p:txEl>
                                              <p:pRg st="3" end="3"/>
                                            </p:txEl>
                                          </p:spTgt>
                                        </p:tgtEl>
                                      </p:cBhvr>
                                      <p:to x="100000" y="100000"/>
                                    </p:animScale>
                                    <p:animScale>
                                      <p:cBhvr>
                                        <p:cTn id="47" dur="26">
                                          <p:stCondLst>
                                            <p:cond delay="1642"/>
                                          </p:stCondLst>
                                        </p:cTn>
                                        <p:tgtEl>
                                          <p:spTgt spid="3">
                                            <p:txEl>
                                              <p:pRg st="3" end="3"/>
                                            </p:txEl>
                                          </p:spTgt>
                                        </p:tgtEl>
                                      </p:cBhvr>
                                      <p:to x="100000" y="90000"/>
                                    </p:animScale>
                                    <p:animScale>
                                      <p:cBhvr>
                                        <p:cTn id="48" dur="166" decel="50000">
                                          <p:stCondLst>
                                            <p:cond delay="1668"/>
                                          </p:stCondLst>
                                        </p:cTn>
                                        <p:tgtEl>
                                          <p:spTgt spid="3">
                                            <p:txEl>
                                              <p:pRg st="3" end="3"/>
                                            </p:txEl>
                                          </p:spTgt>
                                        </p:tgtEl>
                                      </p:cBhvr>
                                      <p:to x="100000" y="100000"/>
                                    </p:animScale>
                                    <p:animScale>
                                      <p:cBhvr>
                                        <p:cTn id="49" dur="26">
                                          <p:stCondLst>
                                            <p:cond delay="1808"/>
                                          </p:stCondLst>
                                        </p:cTn>
                                        <p:tgtEl>
                                          <p:spTgt spid="3">
                                            <p:txEl>
                                              <p:pRg st="3" end="3"/>
                                            </p:txEl>
                                          </p:spTgt>
                                        </p:tgtEl>
                                      </p:cBhvr>
                                      <p:to x="100000" y="95000"/>
                                    </p:animScale>
                                    <p:animScale>
                                      <p:cBhvr>
                                        <p:cTn id="50" dur="166" decel="50000">
                                          <p:stCondLst>
                                            <p:cond delay="1834"/>
                                          </p:stCondLst>
                                        </p:cTn>
                                        <p:tgtEl>
                                          <p:spTgt spid="3">
                                            <p:txEl>
                                              <p:pRg st="3" end="3"/>
                                            </p:txEl>
                                          </p:spTgt>
                                        </p:tgtEl>
                                      </p:cBhvr>
                                      <p:to x="100000" y="100000"/>
                                    </p:animScale>
                                  </p:childTnLst>
                                </p:cTn>
                              </p:par>
                              <p:par>
                                <p:cTn id="51" presetID="14" presetClass="entr" presetSubtype="10" fill="hold" nodeType="withEffect">
                                  <p:stCondLst>
                                    <p:cond delay="0"/>
                                  </p:stCondLst>
                                  <p:childTnLst>
                                    <p:set>
                                      <p:cBhvr>
                                        <p:cTn id="52" dur="1" fill="hold">
                                          <p:stCondLst>
                                            <p:cond delay="0"/>
                                          </p:stCondLst>
                                        </p:cTn>
                                        <p:tgtEl>
                                          <p:spTgt spid="3">
                                            <p:txEl>
                                              <p:pRg st="4" end="4"/>
                                            </p:txEl>
                                          </p:spTgt>
                                        </p:tgtEl>
                                        <p:attrNameLst>
                                          <p:attrName>style.visibility</p:attrName>
                                        </p:attrNameLst>
                                      </p:cBhvr>
                                      <p:to>
                                        <p:strVal val="visible"/>
                                      </p:to>
                                    </p:set>
                                    <p:animEffect transition="in" filter="randombar(horizontal)">
                                      <p:cBhvr>
                                        <p:cTn id="5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79022"/>
            <a:ext cx="3779912" cy="5099767"/>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4274156" y="852178"/>
            <a:ext cx="3998334" cy="2554545"/>
          </a:xfrm>
          <a:prstGeom prst="rect">
            <a:avLst/>
          </a:prstGeom>
          <a:noFill/>
        </p:spPr>
        <p:txBody>
          <a:bodyPr wrap="square" rtlCol="0">
            <a:spAutoFit/>
          </a:bodyPr>
          <a:lstStyle/>
          <a:p>
            <a:r>
              <a:rPr lang="kk-KZ" altLang="zh-CN" sz="4000" b="1" dirty="0">
                <a:latin typeface="Times New Roman" panose="02020603050405020304" pitchFamily="18" charset="0"/>
                <a:ea typeface="方正兰亭细黑_GBK" pitchFamily="2" charset="-122"/>
                <a:cs typeface="Times New Roman" panose="02020603050405020304" pitchFamily="18" charset="0"/>
              </a:rPr>
              <a:t>Қазіргі Антиплагиат жүйесінің кемшіліктері</a:t>
            </a:r>
            <a:endParaRPr lang="zh-CN" altLang="en-US" sz="4000" b="1" dirty="0">
              <a:latin typeface="Times New Roman" panose="02020603050405020304" pitchFamily="18" charset="0"/>
              <a:ea typeface="方正兰亭细黑_GBK" pitchFamily="2" charset="-122"/>
              <a:cs typeface="Times New Roman" panose="02020603050405020304" pitchFamily="18" charset="0"/>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KSO_Shape"/>
            <p:cNvSpPr>
              <a:spLocks/>
            </p:cNvSpPr>
            <p:nvPr/>
          </p:nvSpPr>
          <p:spPr bwMode="auto">
            <a:xfrm>
              <a:off x="2563246" y="1776063"/>
              <a:ext cx="713918" cy="706777"/>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tx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itchFamily="34" charset="-122"/>
              </a:endParaRPr>
            </a:p>
          </p:txBody>
        </p:sp>
      </p:grpSp>
    </p:spTree>
    <p:extLst>
      <p:ext uri="{BB962C8B-B14F-4D97-AF65-F5344CB8AC3E}">
        <p14:creationId xmlns:p14="http://schemas.microsoft.com/office/powerpoint/2010/main" val="239901816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p:tgtEl>
                                          <p:spTgt spid="17"/>
                                        </p:tgtEl>
                                        <p:attrNameLst>
                                          <p:attrName>ppt_x</p:attrName>
                                        </p:attrNameLst>
                                      </p:cBhvr>
                                      <p:tavLst>
                                        <p:tav tm="0">
                                          <p:val>
                                            <p:strVal val="#ppt_x+#ppt_w*1.125000"/>
                                          </p:val>
                                        </p:tav>
                                        <p:tav tm="100000">
                                          <p:val>
                                            <p:strVal val="#ppt_x"/>
                                          </p:val>
                                        </p:tav>
                                      </p:tavLst>
                                    </p:anim>
                                    <p:animEffect transition="in" filter="wipe(left)">
                                      <p:cBhvr>
                                        <p:cTn id="8" dur="500"/>
                                        <p:tgtEl>
                                          <p:spTgt spid="17"/>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A88A4286-0AC7-4D27-B471-4C63F9149E62}"/>
              </a:ext>
            </a:extLst>
          </p:cNvPr>
          <p:cNvSpPr/>
          <p:nvPr/>
        </p:nvSpPr>
        <p:spPr>
          <a:xfrm>
            <a:off x="729637" y="501839"/>
            <a:ext cx="7692106" cy="523220"/>
          </a:xfrm>
          <a:prstGeom prst="rect">
            <a:avLst/>
          </a:prstGeom>
        </p:spPr>
        <p:txBody>
          <a:bodyPr wrap="none">
            <a:spAutoFit/>
          </a:bodyPr>
          <a:lstStyle/>
          <a:p>
            <a:r>
              <a:rPr lang="kk-KZ" sz="2800" b="1" dirty="0">
                <a:latin typeface="Times New Roman" panose="02020603050405020304" pitchFamily="18" charset="0"/>
                <a:cs typeface="Times New Roman" panose="02020603050405020304" pitchFamily="18" charset="0"/>
              </a:rPr>
              <a:t>Қазіргі Антиплагиат жүйесінің кемшіліктері: </a:t>
            </a:r>
          </a:p>
        </p:txBody>
      </p:sp>
      <p:sp>
        <p:nvSpPr>
          <p:cNvPr id="3" name="Прямоугольник 2">
            <a:extLst>
              <a:ext uri="{FF2B5EF4-FFF2-40B4-BE49-F238E27FC236}">
                <a16:creationId xmlns:a16="http://schemas.microsoft.com/office/drawing/2014/main" id="{AB0B793A-EDF6-4781-8C35-C2A4F61E190B}"/>
              </a:ext>
            </a:extLst>
          </p:cNvPr>
          <p:cNvSpPr/>
          <p:nvPr/>
        </p:nvSpPr>
        <p:spPr>
          <a:xfrm>
            <a:off x="729637" y="1602254"/>
            <a:ext cx="7684722" cy="1938992"/>
          </a:xfrm>
          <a:prstGeom prst="rect">
            <a:avLst/>
          </a:prstGeom>
        </p:spPr>
        <p:txBody>
          <a:bodyPr wrap="square">
            <a:spAutoFit/>
          </a:bodyPr>
          <a:lstStyle/>
          <a:p>
            <a:r>
              <a:rPr lang="kk-KZ" sz="2000" dirty="0">
                <a:latin typeface="Times New Roman" panose="02020603050405020304" pitchFamily="18" charset="0"/>
                <a:cs typeface="Times New Roman" panose="02020603050405020304" pitchFamily="18" charset="0"/>
              </a:rPr>
              <a:t>1.Қазіргі Антиплагиат жүйелерінің көбісі басқа тілдер үшін арналған, ал қазақ тіліне арналған жүйе жоқ десекте болады.</a:t>
            </a:r>
          </a:p>
          <a:p>
            <a:r>
              <a:rPr lang="kk-KZ" sz="2000" dirty="0">
                <a:latin typeface="Times New Roman" panose="02020603050405020304" pitchFamily="18" charset="0"/>
                <a:cs typeface="Times New Roman" panose="02020603050405020304" pitchFamily="18" charset="0"/>
              </a:rPr>
              <a:t>2.Қазіргі Антиплагиат жүйесінің ақпараттық базасы толық емес.</a:t>
            </a:r>
          </a:p>
          <a:p>
            <a:r>
              <a:rPr lang="kk-KZ" sz="2000" dirty="0">
                <a:latin typeface="Times New Roman" panose="02020603050405020304" pitchFamily="18" charset="0"/>
                <a:cs typeface="Times New Roman" panose="02020603050405020304" pitchFamily="18" charset="0"/>
              </a:rPr>
              <a:t>3.Қазіргі Антиплагиат жүйесінің дәлділігі төмен деңгейде.</a:t>
            </a:r>
          </a:p>
          <a:p>
            <a:r>
              <a:rPr lang="kk-KZ" sz="2000" dirty="0">
                <a:latin typeface="Times New Roman" panose="02020603050405020304" pitchFamily="18" charset="0"/>
                <a:cs typeface="Times New Roman" panose="02020603050405020304" pitchFamily="18" charset="0"/>
              </a:rPr>
              <a:t>4.Қазіргі Антиплагиат  жүйесінің тиімділігі жоғары емес.</a:t>
            </a:r>
          </a:p>
          <a:p>
            <a:r>
              <a:rPr lang="kk-KZ" sz="2000" dirty="0">
                <a:latin typeface="Times New Roman" panose="02020603050405020304" pitchFamily="18" charset="0"/>
                <a:cs typeface="Times New Roman" panose="02020603050405020304" pitchFamily="18" charset="0"/>
              </a:rPr>
              <a:t>5.Қазіргі Антиплагиат жүйесі ескірген.</a:t>
            </a:r>
            <a:endParaRPr lang="ru-KZ"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611273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nodeType="withEffect">
                                  <p:stCondLst>
                                    <p:cond delay="0"/>
                                  </p:stCondLst>
                                  <p:iterate type="lt">
                                    <p:tmPct val="10000"/>
                                  </p:iterate>
                                  <p:childTnLst>
                                    <p:animMotion origin="layout" path="M 4.72222E-6 4.93827E-7 L 4.72222E-6 -0.07222 " pathEditMode="relative" rAng="0" ptsTypes="AA">
                                      <p:cBhvr>
                                        <p:cTn id="6" dur="500" accel="50000" decel="50000" autoRev="1" fill="hold">
                                          <p:stCondLst>
                                            <p:cond delay="0"/>
                                          </p:stCondLst>
                                        </p:cTn>
                                        <p:tgtEl>
                                          <p:spTgt spid="2">
                                            <p:txEl>
                                              <p:pRg st="0" end="0"/>
                                            </p:txEl>
                                          </p:spTgt>
                                        </p:tgtEl>
                                        <p:attrNameLst>
                                          <p:attrName>ppt_x</p:attrName>
                                          <p:attrName>ppt_y</p:attrName>
                                        </p:attrNameLst>
                                      </p:cBhvr>
                                      <p:rCtr x="0" y="-3611"/>
                                    </p:animMotion>
                                    <p:animRot by="1500000">
                                      <p:cBhvr>
                                        <p:cTn id="7" dur="250" fill="hold">
                                          <p:stCondLst>
                                            <p:cond delay="0"/>
                                          </p:stCondLst>
                                        </p:cTn>
                                        <p:tgtEl>
                                          <p:spTgt spid="2">
                                            <p:txEl>
                                              <p:pRg st="0" end="0"/>
                                            </p:txEl>
                                          </p:spTgt>
                                        </p:tgtEl>
                                        <p:attrNameLst>
                                          <p:attrName>r</p:attrName>
                                        </p:attrNameLst>
                                      </p:cBhvr>
                                    </p:animRot>
                                    <p:animRot by="-1500000">
                                      <p:cBhvr>
                                        <p:cTn id="8" dur="250" fill="hold">
                                          <p:stCondLst>
                                            <p:cond delay="250"/>
                                          </p:stCondLst>
                                        </p:cTn>
                                        <p:tgtEl>
                                          <p:spTgt spid="2">
                                            <p:txEl>
                                              <p:pRg st="0" end="0"/>
                                            </p:txEl>
                                          </p:spTgt>
                                        </p:tgtEl>
                                        <p:attrNameLst>
                                          <p:attrName>r</p:attrName>
                                        </p:attrNameLst>
                                      </p:cBhvr>
                                    </p:animRot>
                                    <p:animRot by="-1500000">
                                      <p:cBhvr>
                                        <p:cTn id="9" dur="250" fill="hold">
                                          <p:stCondLst>
                                            <p:cond delay="500"/>
                                          </p:stCondLst>
                                        </p:cTn>
                                        <p:tgtEl>
                                          <p:spTgt spid="2">
                                            <p:txEl>
                                              <p:pRg st="0" end="0"/>
                                            </p:txEl>
                                          </p:spTgt>
                                        </p:tgtEl>
                                        <p:attrNameLst>
                                          <p:attrName>r</p:attrName>
                                        </p:attrNameLst>
                                      </p:cBhvr>
                                    </p:animRot>
                                    <p:animRot by="1500000">
                                      <p:cBhvr>
                                        <p:cTn id="10" dur="250" fill="hold">
                                          <p:stCondLst>
                                            <p:cond delay="750"/>
                                          </p:stCondLst>
                                        </p:cTn>
                                        <p:tgtEl>
                                          <p:spTgt spid="2">
                                            <p:txEl>
                                              <p:pRg st="0" end="0"/>
                                            </p:txEl>
                                          </p:spTgt>
                                        </p:tgtEl>
                                        <p:attrNameLst>
                                          <p:attrName>r</p:attrName>
                                        </p:attrNameLst>
                                      </p:cBhvr>
                                    </p:animRot>
                                  </p:childTnLst>
                                </p:cTn>
                              </p:par>
                              <p:par>
                                <p:cTn id="11" presetID="6" presetClass="entr" presetSubtype="16" fill="hold"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circle(in)">
                                      <p:cBhvr>
                                        <p:cTn id="13" dur="2000"/>
                                        <p:tgtEl>
                                          <p:spTgt spid="3">
                                            <p:txEl>
                                              <p:pRg st="0" end="0"/>
                                            </p:txEl>
                                          </p:spTgt>
                                        </p:tgtEl>
                                      </p:cBhvr>
                                    </p:animEffect>
                                  </p:childTnLst>
                                </p:cTn>
                              </p:par>
                              <p:par>
                                <p:cTn id="14" presetID="2" presetClass="entr" presetSubtype="4"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 calcmode="lin" valueType="num">
                                      <p:cBhvr additive="base">
                                        <p:cTn id="20"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7" presetID="14" presetClass="entr" presetSubtype="10"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90310"/>
            <a:ext cx="3779912" cy="5147734"/>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4091065" y="810576"/>
            <a:ext cx="4948772" cy="3170099"/>
          </a:xfrm>
          <a:prstGeom prst="rect">
            <a:avLst/>
          </a:prstGeom>
          <a:noFill/>
        </p:spPr>
        <p:txBody>
          <a:bodyPr wrap="square" rtlCol="0">
            <a:spAutoFit/>
          </a:bodyPr>
          <a:lstStyle/>
          <a:p>
            <a:r>
              <a:rPr lang="kk-KZ" altLang="zh-CN" sz="4000" b="1" dirty="0">
                <a:latin typeface="Times New Roman" panose="02020603050405020304" pitchFamily="18" charset="0"/>
                <a:ea typeface="方正兰亭细黑_GBK" pitchFamily="2" charset="-122"/>
                <a:cs typeface="Times New Roman" panose="02020603050405020304" pitchFamily="18" charset="0"/>
              </a:rPr>
              <a:t>Студенттер антиплагиат жүйесінен қалай өтіп жүр?</a:t>
            </a:r>
          </a:p>
          <a:p>
            <a:r>
              <a:rPr lang="kk-KZ" altLang="zh-CN" sz="4000" b="1" dirty="0">
                <a:latin typeface="Times New Roman" panose="02020603050405020304" pitchFamily="18" charset="0"/>
                <a:ea typeface="方正兰亭细黑_GBK" pitchFamily="2" charset="-122"/>
                <a:cs typeface="Times New Roman" panose="02020603050405020304" pitchFamily="18" charset="0"/>
              </a:rPr>
              <a:t>Біздің шешіміміз!!!</a:t>
            </a:r>
            <a:endParaRPr lang="zh-CN" altLang="en-US" sz="4000" b="1" dirty="0">
              <a:latin typeface="Times New Roman" panose="02020603050405020304" pitchFamily="18" charset="0"/>
              <a:ea typeface="方正兰亭细黑_GBK" pitchFamily="2" charset="-122"/>
              <a:cs typeface="Times New Roman" panose="02020603050405020304" pitchFamily="18" charset="0"/>
            </a:endParaRPr>
          </a:p>
        </p:txBody>
      </p:sp>
      <p:grpSp>
        <p:nvGrpSpPr>
          <p:cNvPr id="3" name="组合 2"/>
          <p:cNvGrpSpPr/>
          <p:nvPr/>
        </p:nvGrpSpPr>
        <p:grpSpPr>
          <a:xfrm>
            <a:off x="2262782" y="1446400"/>
            <a:ext cx="1301106" cy="1301106"/>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KSO_Shape"/>
            <p:cNvSpPr>
              <a:spLocks/>
            </p:cNvSpPr>
            <p:nvPr/>
          </p:nvSpPr>
          <p:spPr bwMode="auto">
            <a:xfrm>
              <a:off x="2573935" y="1804771"/>
              <a:ext cx="695127" cy="59085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微软雅黑" pitchFamily="34" charset="-122"/>
              </a:endParaRPr>
            </a:p>
          </p:txBody>
        </p:sp>
      </p:grpSp>
    </p:spTree>
    <p:extLst>
      <p:ext uri="{BB962C8B-B14F-4D97-AF65-F5344CB8AC3E}">
        <p14:creationId xmlns:p14="http://schemas.microsoft.com/office/powerpoint/2010/main" val="9055486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ppt_x</p:attrName>
                                        </p:attrNameLst>
                                      </p:cBhvr>
                                      <p:tavLst>
                                        <p:tav tm="0">
                                          <p:val>
                                            <p:strVal val="#ppt_x+#ppt_w*1.125000"/>
                                          </p:val>
                                        </p:tav>
                                        <p:tav tm="100000">
                                          <p:val>
                                            <p:strVal val="#ppt_x"/>
                                          </p:val>
                                        </p:tav>
                                      </p:tavLst>
                                    </p:anim>
                                    <p:animEffect transition="in" filter="wipe(left)">
                                      <p:cBhvr>
                                        <p:cTn id="8" dur="500"/>
                                        <p:tgtEl>
                                          <p:spTgt spid="15"/>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ppt_x</p:attrName>
                                        </p:attrNameLst>
                                      </p:cBhvr>
                                      <p:tavLst>
                                        <p:tav tm="0">
                                          <p:val>
                                            <p:strVal val="#ppt_x+#ppt_w*1.125000"/>
                                          </p:val>
                                        </p:tav>
                                        <p:tav tm="100000">
                                          <p:val>
                                            <p:strVal val="#ppt_x"/>
                                          </p:val>
                                        </p:tav>
                                      </p:tavLst>
                                    </p:anim>
                                    <p:animEffect transition="in" filter="wipe(left)">
                                      <p:cBhvr>
                                        <p:cTn id="13" dur="500"/>
                                        <p:tgtEl>
                                          <p:spTgt spid="3"/>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p:tgtEl>
                                          <p:spTgt spid="2"/>
                                        </p:tgtEl>
                                        <p:attrNameLst>
                                          <p:attrName>ppt_x</p:attrName>
                                        </p:attrNameLst>
                                      </p:cBhvr>
                                      <p:tavLst>
                                        <p:tav tm="0">
                                          <p:val>
                                            <p:strVal val="#ppt_x-#ppt_w*1.125000"/>
                                          </p:val>
                                        </p:tav>
                                        <p:tav tm="100000">
                                          <p:val>
                                            <p:strVal val="#ppt_x"/>
                                          </p:val>
                                        </p:tav>
                                      </p:tavLst>
                                    </p:anim>
                                    <p:animEffect transition="in" filter="wipe(right)">
                                      <p:cBhvr>
                                        <p:cTn id="17" dur="500"/>
                                        <p:tgtEl>
                                          <p:spTgt spid="2"/>
                                        </p:tgtEl>
                                      </p:cBhvr>
                                    </p:animEffect>
                                  </p:childTnLst>
                                </p:cTn>
                              </p:par>
                              <p:par>
                                <p:cTn id="18" presetID="26" presetClass="entr" presetSubtype="0" fill="hold" nodeType="withEffect">
                                  <p:stCondLst>
                                    <p:cond delay="0"/>
                                  </p:stCondLst>
                                  <p:childTnLst>
                                    <p:set>
                                      <p:cBhvr>
                                        <p:cTn id="19" dur="1" fill="hold">
                                          <p:stCondLst>
                                            <p:cond delay="0"/>
                                          </p:stCondLst>
                                        </p:cTn>
                                        <p:tgtEl>
                                          <p:spTgt spid="2">
                                            <p:txEl>
                                              <p:pRg st="0" end="0"/>
                                            </p:txEl>
                                          </p:spTgt>
                                        </p:tgtEl>
                                        <p:attrNameLst>
                                          <p:attrName>style.visibility</p:attrName>
                                        </p:attrNameLst>
                                      </p:cBhvr>
                                      <p:to>
                                        <p:strVal val="visible"/>
                                      </p:to>
                                    </p:set>
                                    <p:animEffect transition="in" filter="wipe(down)">
                                      <p:cBhvr>
                                        <p:cTn id="20" dur="580">
                                          <p:stCondLst>
                                            <p:cond delay="0"/>
                                          </p:stCondLst>
                                        </p:cTn>
                                        <p:tgtEl>
                                          <p:spTgt spid="2">
                                            <p:txEl>
                                              <p:pRg st="0" end="0"/>
                                            </p:txEl>
                                          </p:spTgt>
                                        </p:tgtEl>
                                      </p:cBhvr>
                                    </p:animEffect>
                                    <p:anim calcmode="lin" valueType="num">
                                      <p:cBhvr>
                                        <p:cTn id="21" dur="1822" tmFilter="0,0; 0.14,0.36; 0.43,0.73; 0.71,0.91; 1.0,1.0">
                                          <p:stCondLst>
                                            <p:cond delay="0"/>
                                          </p:stCondLst>
                                        </p:cTn>
                                        <p:tgtEl>
                                          <p:spTgt spid="2">
                                            <p:txEl>
                                              <p:pRg st="0" end="0"/>
                                            </p:txEl>
                                          </p:spTgt>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2">
                                            <p:txEl>
                                              <p:pRg st="0" end="0"/>
                                            </p:txEl>
                                          </p:spTgt>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2">
                                            <p:txEl>
                                              <p:pRg st="0" end="0"/>
                                            </p:txEl>
                                          </p:spTgt>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2">
                                            <p:txEl>
                                              <p:pRg st="0" end="0"/>
                                            </p:txEl>
                                          </p:spTgt>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2">
                                            <p:txEl>
                                              <p:pRg st="0" end="0"/>
                                            </p:txEl>
                                          </p:spTgt>
                                        </p:tgtEl>
                                        <p:attrNameLst>
                                          <p:attrName>ppt_y</p:attrName>
                                        </p:attrNameLst>
                                      </p:cBhvr>
                                      <p:tavLst>
                                        <p:tav tm="0" fmla="#ppt_y-sin(pi*$)/81">
                                          <p:val>
                                            <p:fltVal val="0"/>
                                          </p:val>
                                        </p:tav>
                                        <p:tav tm="100000">
                                          <p:val>
                                            <p:fltVal val="1"/>
                                          </p:val>
                                        </p:tav>
                                      </p:tavLst>
                                    </p:anim>
                                    <p:animScale>
                                      <p:cBhvr>
                                        <p:cTn id="26" dur="26">
                                          <p:stCondLst>
                                            <p:cond delay="650"/>
                                          </p:stCondLst>
                                        </p:cTn>
                                        <p:tgtEl>
                                          <p:spTgt spid="2">
                                            <p:txEl>
                                              <p:pRg st="0" end="0"/>
                                            </p:txEl>
                                          </p:spTgt>
                                        </p:tgtEl>
                                      </p:cBhvr>
                                      <p:to x="100000" y="60000"/>
                                    </p:animScale>
                                    <p:animScale>
                                      <p:cBhvr>
                                        <p:cTn id="27" dur="166" decel="50000">
                                          <p:stCondLst>
                                            <p:cond delay="676"/>
                                          </p:stCondLst>
                                        </p:cTn>
                                        <p:tgtEl>
                                          <p:spTgt spid="2">
                                            <p:txEl>
                                              <p:pRg st="0" end="0"/>
                                            </p:txEl>
                                          </p:spTgt>
                                        </p:tgtEl>
                                      </p:cBhvr>
                                      <p:to x="100000" y="100000"/>
                                    </p:animScale>
                                    <p:animScale>
                                      <p:cBhvr>
                                        <p:cTn id="28" dur="26">
                                          <p:stCondLst>
                                            <p:cond delay="1312"/>
                                          </p:stCondLst>
                                        </p:cTn>
                                        <p:tgtEl>
                                          <p:spTgt spid="2">
                                            <p:txEl>
                                              <p:pRg st="0" end="0"/>
                                            </p:txEl>
                                          </p:spTgt>
                                        </p:tgtEl>
                                      </p:cBhvr>
                                      <p:to x="100000" y="80000"/>
                                    </p:animScale>
                                    <p:animScale>
                                      <p:cBhvr>
                                        <p:cTn id="29" dur="166" decel="50000">
                                          <p:stCondLst>
                                            <p:cond delay="1338"/>
                                          </p:stCondLst>
                                        </p:cTn>
                                        <p:tgtEl>
                                          <p:spTgt spid="2">
                                            <p:txEl>
                                              <p:pRg st="0" end="0"/>
                                            </p:txEl>
                                          </p:spTgt>
                                        </p:tgtEl>
                                      </p:cBhvr>
                                      <p:to x="100000" y="100000"/>
                                    </p:animScale>
                                    <p:animScale>
                                      <p:cBhvr>
                                        <p:cTn id="30" dur="26">
                                          <p:stCondLst>
                                            <p:cond delay="1642"/>
                                          </p:stCondLst>
                                        </p:cTn>
                                        <p:tgtEl>
                                          <p:spTgt spid="2">
                                            <p:txEl>
                                              <p:pRg st="0" end="0"/>
                                            </p:txEl>
                                          </p:spTgt>
                                        </p:tgtEl>
                                      </p:cBhvr>
                                      <p:to x="100000" y="90000"/>
                                    </p:animScale>
                                    <p:animScale>
                                      <p:cBhvr>
                                        <p:cTn id="31" dur="166" decel="50000">
                                          <p:stCondLst>
                                            <p:cond delay="1668"/>
                                          </p:stCondLst>
                                        </p:cTn>
                                        <p:tgtEl>
                                          <p:spTgt spid="2">
                                            <p:txEl>
                                              <p:pRg st="0" end="0"/>
                                            </p:txEl>
                                          </p:spTgt>
                                        </p:tgtEl>
                                      </p:cBhvr>
                                      <p:to x="100000" y="100000"/>
                                    </p:animScale>
                                    <p:animScale>
                                      <p:cBhvr>
                                        <p:cTn id="32" dur="26">
                                          <p:stCondLst>
                                            <p:cond delay="1808"/>
                                          </p:stCondLst>
                                        </p:cTn>
                                        <p:tgtEl>
                                          <p:spTgt spid="2">
                                            <p:txEl>
                                              <p:pRg st="0" end="0"/>
                                            </p:txEl>
                                          </p:spTgt>
                                        </p:tgtEl>
                                      </p:cBhvr>
                                      <p:to x="100000" y="95000"/>
                                    </p:animScale>
                                    <p:animScale>
                                      <p:cBhvr>
                                        <p:cTn id="33" dur="166" decel="50000">
                                          <p:stCondLst>
                                            <p:cond delay="1834"/>
                                          </p:stCondLst>
                                        </p:cTn>
                                        <p:tgtEl>
                                          <p:spTgt spid="2">
                                            <p:txEl>
                                              <p:pRg st="0" end="0"/>
                                            </p:txEl>
                                          </p:spTgt>
                                        </p:tgtEl>
                                      </p:cBhvr>
                                      <p:to x="100000" y="100000"/>
                                    </p:animScale>
                                  </p:childTnLst>
                                </p:cTn>
                              </p:par>
                              <p:par>
                                <p:cTn id="34" presetID="25" presetClass="entr" presetSubtype="0" fill="hold" nodeType="withEffect">
                                  <p:stCondLst>
                                    <p:cond delay="0"/>
                                  </p:stCondLst>
                                  <p:childTnLst>
                                    <p:set>
                                      <p:cBhvr>
                                        <p:cTn id="35" dur="1" fill="hold">
                                          <p:stCondLst>
                                            <p:cond delay="0"/>
                                          </p:stCondLst>
                                        </p:cTn>
                                        <p:tgtEl>
                                          <p:spTgt spid="2">
                                            <p:txEl>
                                              <p:pRg st="1" end="1"/>
                                            </p:txEl>
                                          </p:spTgt>
                                        </p:tgtEl>
                                        <p:attrNameLst>
                                          <p:attrName>style.visibility</p:attrName>
                                        </p:attrNameLst>
                                      </p:cBhvr>
                                      <p:to>
                                        <p:strVal val="visible"/>
                                      </p:to>
                                    </p:set>
                                    <p:anim calcmode="lin" valueType="num">
                                      <p:cBhvr>
                                        <p:cTn id="36" dur="500" decel="50000" fill="hold">
                                          <p:stCondLst>
                                            <p:cond delay="0"/>
                                          </p:stCondLst>
                                        </p:cTn>
                                        <p:tgtEl>
                                          <p:spTgt spid="2">
                                            <p:txEl>
                                              <p:pRg st="1" end="1"/>
                                            </p:txEl>
                                          </p:spTgt>
                                        </p:tgtEl>
                                        <p:attrNameLst>
                                          <p:attrName>style.rotation</p:attrName>
                                        </p:attrNameLst>
                                      </p:cBhvr>
                                      <p:tavLst>
                                        <p:tav tm="0">
                                          <p:val>
                                            <p:fltVal val="-90"/>
                                          </p:val>
                                        </p:tav>
                                        <p:tav tm="100000">
                                          <p:val>
                                            <p:fltVal val="0"/>
                                          </p:val>
                                        </p:tav>
                                      </p:tavLst>
                                    </p:anim>
                                    <p:anim calcmode="lin" valueType="num">
                                      <p:cBhvr>
                                        <p:cTn id="37" dur="500" decel="50000" fill="hold">
                                          <p:stCondLst>
                                            <p:cond delay="0"/>
                                          </p:stCondLst>
                                        </p:cTn>
                                        <p:tgtEl>
                                          <p:spTgt spid="2">
                                            <p:txEl>
                                              <p:pRg st="1" end="1"/>
                                            </p:txEl>
                                          </p:spTgt>
                                        </p:tgtEl>
                                        <p:attrNameLst>
                                          <p:attrName>ppt_w</p:attrName>
                                        </p:attrNameLst>
                                      </p:cBhvr>
                                      <p:tavLst>
                                        <p:tav tm="0">
                                          <p:val>
                                            <p:strVal val="#ppt_w"/>
                                          </p:val>
                                        </p:tav>
                                        <p:tav tm="100000">
                                          <p:val>
                                            <p:strVal val="#ppt_w*.05"/>
                                          </p:val>
                                        </p:tav>
                                      </p:tavLst>
                                    </p:anim>
                                    <p:anim calcmode="lin" valueType="num">
                                      <p:cBhvr>
                                        <p:cTn id="38" dur="500" accel="50000" fill="hold">
                                          <p:stCondLst>
                                            <p:cond delay="500"/>
                                          </p:stCondLst>
                                        </p:cTn>
                                        <p:tgtEl>
                                          <p:spTgt spid="2">
                                            <p:txEl>
                                              <p:pRg st="1" end="1"/>
                                            </p:txEl>
                                          </p:spTgt>
                                        </p:tgtEl>
                                        <p:attrNameLst>
                                          <p:attrName>ppt_w</p:attrName>
                                        </p:attrNameLst>
                                      </p:cBhvr>
                                      <p:tavLst>
                                        <p:tav tm="0">
                                          <p:val>
                                            <p:strVal val="#ppt_w*.05"/>
                                          </p:val>
                                        </p:tav>
                                        <p:tav tm="100000">
                                          <p:val>
                                            <p:strVal val="#ppt_w"/>
                                          </p:val>
                                        </p:tav>
                                      </p:tavLst>
                                    </p:anim>
                                    <p:anim calcmode="lin" valueType="num">
                                      <p:cBhvr>
                                        <p:cTn id="39" dur="1000" fill="hold"/>
                                        <p:tgtEl>
                                          <p:spTgt spid="2">
                                            <p:txEl>
                                              <p:pRg st="1" end="1"/>
                                            </p:txEl>
                                          </p:spTgt>
                                        </p:tgtEl>
                                        <p:attrNameLst>
                                          <p:attrName>ppt_h</p:attrName>
                                        </p:attrNameLst>
                                      </p:cBhvr>
                                      <p:tavLst>
                                        <p:tav tm="0">
                                          <p:val>
                                            <p:strVal val="#ppt_h"/>
                                          </p:val>
                                        </p:tav>
                                        <p:tav tm="100000">
                                          <p:val>
                                            <p:strVal val="#ppt_h"/>
                                          </p:val>
                                        </p:tav>
                                      </p:tavLst>
                                    </p:anim>
                                    <p:anim calcmode="lin" valueType="num">
                                      <p:cBhvr>
                                        <p:cTn id="40" dur="500" decel="50000" fill="hold">
                                          <p:stCondLst>
                                            <p:cond delay="0"/>
                                          </p:stCondLst>
                                        </p:cTn>
                                        <p:tgtEl>
                                          <p:spTgt spid="2">
                                            <p:txEl>
                                              <p:pRg st="1" end="1"/>
                                            </p:txEl>
                                          </p:spTgt>
                                        </p:tgtEl>
                                        <p:attrNameLst>
                                          <p:attrName>ppt_x</p:attrName>
                                        </p:attrNameLst>
                                      </p:cBhvr>
                                      <p:tavLst>
                                        <p:tav tm="0">
                                          <p:val>
                                            <p:strVal val="#ppt_x+.4"/>
                                          </p:val>
                                        </p:tav>
                                        <p:tav tm="100000">
                                          <p:val>
                                            <p:strVal val="#ppt_x"/>
                                          </p:val>
                                        </p:tav>
                                      </p:tavLst>
                                    </p:anim>
                                    <p:anim calcmode="lin" valueType="num">
                                      <p:cBhvr>
                                        <p:cTn id="41" dur="500" decel="50000" fill="hold">
                                          <p:stCondLst>
                                            <p:cond delay="0"/>
                                          </p:stCondLst>
                                        </p:cTn>
                                        <p:tgtEl>
                                          <p:spTgt spid="2">
                                            <p:txEl>
                                              <p:pRg st="1" end="1"/>
                                            </p:txEl>
                                          </p:spTgt>
                                        </p:tgtEl>
                                        <p:attrNameLst>
                                          <p:attrName>ppt_y</p:attrName>
                                        </p:attrNameLst>
                                      </p:cBhvr>
                                      <p:tavLst>
                                        <p:tav tm="0">
                                          <p:val>
                                            <p:strVal val="#ppt_y-.2"/>
                                          </p:val>
                                        </p:tav>
                                        <p:tav tm="100000">
                                          <p:val>
                                            <p:strVal val="#ppt_y+.1"/>
                                          </p:val>
                                        </p:tav>
                                      </p:tavLst>
                                    </p:anim>
                                    <p:anim calcmode="lin" valueType="num">
                                      <p:cBhvr>
                                        <p:cTn id="42" dur="500" accel="50000" fill="hold">
                                          <p:stCondLst>
                                            <p:cond delay="500"/>
                                          </p:stCondLst>
                                        </p:cTn>
                                        <p:tgtEl>
                                          <p:spTgt spid="2">
                                            <p:txEl>
                                              <p:pRg st="1" end="1"/>
                                            </p:txEl>
                                          </p:spTgt>
                                        </p:tgtEl>
                                        <p:attrNameLst>
                                          <p:attrName>ppt_y</p:attrName>
                                        </p:attrNameLst>
                                      </p:cBhvr>
                                      <p:tavLst>
                                        <p:tav tm="0">
                                          <p:val>
                                            <p:strVal val="#ppt_y+.1"/>
                                          </p:val>
                                        </p:tav>
                                        <p:tav tm="100000">
                                          <p:val>
                                            <p:strVal val="#ppt_y"/>
                                          </p:val>
                                        </p:tav>
                                      </p:tavLst>
                                    </p:anim>
                                    <p:animEffect transition="in" filter="fade">
                                      <p:cBhvr>
                                        <p:cTn id="43" dur="1000" decel="50000">
                                          <p:stCondLst>
                                            <p:cond delay="0"/>
                                          </p:stCondLst>
                                        </p:cTn>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111111111"/>
</p:tagLst>
</file>

<file path=ppt/tags/tag2.xml><?xml version="1.0" encoding="utf-8"?>
<p:tagLst xmlns:a="http://schemas.openxmlformats.org/drawingml/2006/main" xmlns:r="http://schemas.openxmlformats.org/officeDocument/2006/relationships" xmlns:p="http://schemas.openxmlformats.org/presentationml/2006/main">
  <p:tag name="SELECTED" val="True"/>
</p:tagLst>
</file>

<file path=ppt/tags/tag3.xml><?xml version="1.0" encoding="utf-8"?>
<p:tagLst xmlns:a="http://schemas.openxmlformats.org/drawingml/2006/main" xmlns:r="http://schemas.openxmlformats.org/officeDocument/2006/relationships" xmlns:p="http://schemas.openxmlformats.org/presentationml/2006/main">
  <p:tag name="SELECTED" val="True"/>
</p:tagLst>
</file>

<file path=ppt/theme/theme1.xml><?xml version="1.0" encoding="utf-8"?>
<a:theme xmlns:a="http://schemas.openxmlformats.org/drawingml/2006/main" name="清风素材 https://12sc.taobao.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2330</TotalTime>
  <Words>1116</Words>
  <Application>Microsoft Office PowerPoint</Application>
  <PresentationFormat>Экран (16:9)</PresentationFormat>
  <Paragraphs>185</Paragraphs>
  <Slides>50</Slides>
  <Notes>8</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50</vt:i4>
      </vt:variant>
    </vt:vector>
  </HeadingPairs>
  <TitlesOfParts>
    <vt:vector size="56" baseType="lpstr">
      <vt:lpstr>微软雅黑</vt:lpstr>
      <vt:lpstr>Arial</vt:lpstr>
      <vt:lpstr>Calibri</vt:lpstr>
      <vt:lpstr>Times New Roman</vt:lpstr>
      <vt:lpstr>Watford DB</vt:lpstr>
      <vt:lpstr>清风素材 https://12sc.taobao.com/</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优品PPT</dc:creator>
  <cp:keywords>http:/www.ypppt.com</cp:keywords>
  <dc:description/>
  <cp:lastModifiedBy>Нуржан</cp:lastModifiedBy>
  <cp:revision>269</cp:revision>
  <dcterms:created xsi:type="dcterms:W3CDTF">2015-01-23T04:02:45Z</dcterms:created>
  <dcterms:modified xsi:type="dcterms:W3CDTF">2019-08-21T03:12:56Z</dcterms:modified>
  <cp:category/>
  <cp:contentStatus>12sc.taobao.com</cp:contentStatus>
</cp:coreProperties>
</file>